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87" r:id="rId5"/>
  </p:sldMasterIdLst>
  <p:notesMasterIdLst>
    <p:notesMasterId r:id="rId35"/>
  </p:notesMasterIdLst>
  <p:sldIdLst>
    <p:sldId id="256" r:id="rId6"/>
    <p:sldId id="440" r:id="rId7"/>
    <p:sldId id="268" r:id="rId8"/>
    <p:sldId id="262" r:id="rId9"/>
    <p:sldId id="439" r:id="rId10"/>
    <p:sldId id="270" r:id="rId11"/>
    <p:sldId id="1139" r:id="rId12"/>
    <p:sldId id="1187" r:id="rId13"/>
    <p:sldId id="1134" r:id="rId14"/>
    <p:sldId id="1140" r:id="rId15"/>
    <p:sldId id="1143" r:id="rId16"/>
    <p:sldId id="1144" r:id="rId17"/>
    <p:sldId id="1141" r:id="rId18"/>
    <p:sldId id="1142" r:id="rId19"/>
    <p:sldId id="1146" r:id="rId20"/>
    <p:sldId id="1147" r:id="rId21"/>
    <p:sldId id="1145" r:id="rId22"/>
    <p:sldId id="1137" r:id="rId23"/>
    <p:sldId id="1138" r:id="rId24"/>
    <p:sldId id="1185" r:id="rId25"/>
    <p:sldId id="1148" r:id="rId26"/>
    <p:sldId id="1176" r:id="rId27"/>
    <p:sldId id="1178" r:id="rId28"/>
    <p:sldId id="1183" r:id="rId29"/>
    <p:sldId id="1182" r:id="rId30"/>
    <p:sldId id="1184" r:id="rId31"/>
    <p:sldId id="1156" r:id="rId32"/>
    <p:sldId id="1188" r:id="rId33"/>
    <p:sldId id="284" r:id="rId34"/>
  </p:sldIdLst>
  <p:sldSz cx="12192000" cy="6858000"/>
  <p:notesSz cx="6858000" cy="9144000"/>
  <p:defaultTextStyle>
    <a:defPPr>
      <a:defRPr lang="fr-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BA249A"/>
    <a:srgbClr val="006F7B"/>
    <a:srgbClr val="92D050"/>
    <a:srgbClr val="EDFBA9"/>
    <a:srgbClr val="5BC6DF"/>
    <a:srgbClr val="80000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14"/>
    <p:restoredTop sz="81110" autoAdjust="0"/>
  </p:normalViewPr>
  <p:slideViewPr>
    <p:cSldViewPr snapToGrid="0">
      <p:cViewPr varScale="1">
        <p:scale>
          <a:sx n="112" d="100"/>
          <a:sy n="112" d="100"/>
        </p:scale>
        <p:origin x="91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r>
              <a:rPr lang="fr-FR" sz="1800" b="0" strike="noStrike" spc="-1">
                <a:solidFill>
                  <a:srgbClr val="000000"/>
                </a:solidFill>
                <a:latin typeface="Aptos"/>
              </a:rPr>
              <a:t>Cliquez pour déplacer la diapo</a:t>
            </a:r>
          </a:p>
        </p:txBody>
      </p:sp>
      <p:sp>
        <p:nvSpPr>
          <p:cNvPr id="206" name="PlaceHolder 2"/>
          <p:cNvSpPr>
            <a:spLocks noGrp="1"/>
          </p:cNvSpPr>
          <p:nvPr>
            <p:ph type="body"/>
          </p:nvPr>
        </p:nvSpPr>
        <p:spPr>
          <a:xfrm>
            <a:off x="756000" y="5078520"/>
            <a:ext cx="6047640" cy="4811040"/>
          </a:xfrm>
          <a:prstGeom prst="rect">
            <a:avLst/>
          </a:prstGeom>
        </p:spPr>
        <p:txBody>
          <a:bodyPr lIns="0" tIns="0" rIns="0" bIns="0">
            <a:noAutofit/>
          </a:bodyPr>
          <a:lstStyle/>
          <a:p>
            <a:r>
              <a:rPr lang="fr-FR" sz="2000" b="0" strike="noStrike" spc="-1">
                <a:latin typeface="Calibri"/>
              </a:rPr>
              <a:t>Cliquez pour modifier le format des notes</a:t>
            </a:r>
          </a:p>
        </p:txBody>
      </p:sp>
      <p:sp>
        <p:nvSpPr>
          <p:cNvPr id="207" name="PlaceHolder 3"/>
          <p:cNvSpPr>
            <a:spLocks noGrp="1"/>
          </p:cNvSpPr>
          <p:nvPr>
            <p:ph type="hdr"/>
          </p:nvPr>
        </p:nvSpPr>
        <p:spPr>
          <a:xfrm>
            <a:off x="0" y="0"/>
            <a:ext cx="3280680" cy="534240"/>
          </a:xfrm>
          <a:prstGeom prst="rect">
            <a:avLst/>
          </a:prstGeom>
        </p:spPr>
        <p:txBody>
          <a:bodyPr lIns="0" tIns="0" rIns="0" bIns="0">
            <a:noAutofit/>
          </a:bodyPr>
          <a:lstStyle/>
          <a:p>
            <a:r>
              <a:rPr lang="fr-FR" sz="1400" b="0" strike="noStrike" spc="-1">
                <a:latin typeface="Calibri"/>
              </a:rPr>
              <a:t>&lt;en-tête&gt;</a:t>
            </a:r>
          </a:p>
        </p:txBody>
      </p:sp>
      <p:sp>
        <p:nvSpPr>
          <p:cNvPr id="208"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fr-FR" sz="1400" b="0" strike="noStrike" spc="-1">
                <a:latin typeface="Calibri"/>
              </a:rPr>
              <a:t>&lt;date/heure&gt;</a:t>
            </a:r>
          </a:p>
        </p:txBody>
      </p:sp>
      <p:sp>
        <p:nvSpPr>
          <p:cNvPr id="209"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FR" sz="1400" b="0" strike="noStrike" spc="-1">
                <a:latin typeface="Calibri"/>
              </a:rPr>
              <a:t>&lt;pied de page&gt;</a:t>
            </a:r>
          </a:p>
        </p:txBody>
      </p:sp>
      <p:sp>
        <p:nvSpPr>
          <p:cNvPr id="210"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874E7A88-CBAD-45D2-8926-735B18D2D148}" type="slidenum">
              <a:rPr lang="fr-FR" sz="1400" b="0" strike="noStrike" spc="-1">
                <a:latin typeface="Calibri"/>
              </a:rPr>
              <a:t>‹N°›</a:t>
            </a:fld>
            <a:endParaRPr lang="fr-FR" sz="1400" b="0" strike="noStrike" spc="-1">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p:nvPr>
        </p:nvSpPr>
        <p:spPr/>
        <p:txBody>
          <a:bodyPr/>
          <a:lstStyle/>
          <a:p>
            <a:pPr algn="r"/>
            <a:fld id="{874E7A88-CBAD-45D2-8926-735B18D2D148}" type="slidenum">
              <a:rPr lang="fr-FR" sz="1400" b="0" strike="noStrike" spc="-1" smtClean="0">
                <a:latin typeface="Calibri"/>
              </a:rPr>
              <a:t>1</a:t>
            </a:fld>
            <a:endParaRPr lang="fr-FR" sz="1400" b="0" strike="noStrike" spc="-1">
              <a:latin typeface="Calibri"/>
            </a:endParaRPr>
          </a:p>
        </p:txBody>
      </p:sp>
    </p:spTree>
    <p:extLst>
      <p:ext uri="{BB962C8B-B14F-4D97-AF65-F5344CB8AC3E}">
        <p14:creationId xmlns:p14="http://schemas.microsoft.com/office/powerpoint/2010/main" val="210960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pPr algn="just">
              <a:lnSpc>
                <a:spcPct val="107000"/>
              </a:lnSpc>
              <a:spcAft>
                <a:spcPts val="800"/>
              </a:spcAft>
            </a:pP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Présenter d’emblée les intervenants de la formation et annoncer qu’ils interviendront dans la présentation du programme </a:t>
            </a:r>
          </a:p>
          <a:p>
            <a:pPr algn="just">
              <a:lnSpc>
                <a:spcPct val="107000"/>
              </a:lnSpc>
              <a:spcAft>
                <a:spcPts val="800"/>
              </a:spcAft>
            </a:pPr>
            <a:endParaRPr lang="fr-B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À partir de septembre 2023, le titre requis pour enseigner en haute école pédagogique impliquera la réussite d’un master de spécialisation en formation d’</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enseignant·e·s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(MSFE). Organisé en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co</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-diplomation ULiège - hautes écoles du pôle Liège-Luxembourg, ce master comprendra 60 crédits. Y auront accès, les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détenteur·rice·s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d’un master en sciences de l’éducation, d’un master en enseignement S4 ou S5, d’un master de spécialisation en enseignement de S1 à S3 ou encore, d’une reconnaissance d’expérience utile pour les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enseignant·e·s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des ESA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chargé·e·s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de la didactique d’un ou plusieurs cours artistiques. </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r>
              <a:rPr lang="fr-BE" sz="1800" dirty="0">
                <a:effectLst/>
                <a:latin typeface="Times New Roman" panose="02020603050405020304" pitchFamily="18" charset="0"/>
                <a:ea typeface="Calibri" panose="020F0502020204030204" pitchFamily="34" charset="0"/>
                <a:cs typeface="Times New Roman" panose="02020603050405020304" pitchFamily="18" charset="0"/>
              </a:rPr>
              <a:t>Actuellement, master en didactique disciplinaire.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a:t>
            </a:fld>
            <a:endParaRPr lang="fr-BE"/>
          </a:p>
        </p:txBody>
      </p:sp>
    </p:spTree>
    <p:extLst>
      <p:ext uri="{BB962C8B-B14F-4D97-AF65-F5344CB8AC3E}">
        <p14:creationId xmlns:p14="http://schemas.microsoft.com/office/powerpoint/2010/main" val="377868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r>
              <a:rPr lang="fr-BE" dirty="0"/>
              <a:t>OK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Remplace le CAPAES pour les maitres assistants des HE en charge des cours de didactique, de pédagogie, de pratique et de formation à et par la recherche en éducation </a:t>
            </a:r>
          </a:p>
          <a:p>
            <a:r>
              <a:rPr lang="fr-FR" sz="1800" b="1" i="0" u="none" strike="noStrike" baseline="0" dirty="0">
                <a:solidFill>
                  <a:srgbClr val="000000"/>
                </a:solidFill>
                <a:latin typeface="Bodoni MT" panose="02070603080606020203" pitchFamily="18" charset="0"/>
              </a:rPr>
              <a:t>Art. 19. </a:t>
            </a:r>
            <a:r>
              <a:rPr lang="fr-FR" sz="1800" b="0" i="0" u="none" strike="noStrike" baseline="0" dirty="0">
                <a:solidFill>
                  <a:srgbClr val="000000"/>
                </a:solidFill>
                <a:latin typeface="Bodoni MT" panose="02070603080606020203" pitchFamily="18" charset="0"/>
              </a:rPr>
              <a:t>Les unités d'enseignement permettant aux étudiants d’atteindre les compétences visées à l'article 5 s'inscrivent, pour chacune des sections 1 à 3, dans les sept axes de formation suivants : </a:t>
            </a:r>
          </a:p>
          <a:p>
            <a:r>
              <a:rPr lang="fr-FR" sz="1800" b="0" i="0" u="none" strike="noStrike" baseline="0" dirty="0">
                <a:solidFill>
                  <a:srgbClr val="000000"/>
                </a:solidFill>
                <a:latin typeface="Bodoni MT" panose="02070603080606020203" pitchFamily="18" charset="0"/>
              </a:rPr>
              <a:t>1° une formation disciplinaire incluant des aspects de la didactique de la discipline ou appliquée à la discipline ; </a:t>
            </a:r>
          </a:p>
          <a:p>
            <a:r>
              <a:rPr lang="fr-FR" sz="1800" b="0" i="0" u="none" strike="noStrike" baseline="0" dirty="0">
                <a:solidFill>
                  <a:srgbClr val="000000"/>
                </a:solidFill>
                <a:latin typeface="Bodoni MT" panose="02070603080606020203" pitchFamily="18" charset="0"/>
              </a:rPr>
              <a:t>2° une formation à et par la communication ; </a:t>
            </a:r>
          </a:p>
          <a:p>
            <a:r>
              <a:rPr lang="fr-FR" sz="1800" b="0" i="0" u="none" strike="noStrike" baseline="0" dirty="0">
                <a:solidFill>
                  <a:srgbClr val="000000"/>
                </a:solidFill>
                <a:latin typeface="Bodoni MT" panose="02070603080606020203" pitchFamily="18" charset="0"/>
              </a:rPr>
              <a:t>3° une formation à et par la pratique ; </a:t>
            </a:r>
          </a:p>
          <a:p>
            <a:r>
              <a:rPr lang="fr-FR" sz="1800" b="0" i="0" u="none" strike="noStrike" baseline="0" dirty="0">
                <a:solidFill>
                  <a:srgbClr val="000000"/>
                </a:solidFill>
                <a:latin typeface="Bodoni MT" panose="02070603080606020203" pitchFamily="18" charset="0"/>
              </a:rPr>
              <a:t>4° une formation didactique et pédagogique ; </a:t>
            </a:r>
          </a:p>
          <a:p>
            <a:r>
              <a:rPr lang="fr-FR" sz="1800" b="0" i="0" u="none" strike="noStrike" baseline="0" dirty="0">
                <a:solidFill>
                  <a:srgbClr val="000000"/>
                </a:solidFill>
                <a:latin typeface="Bodoni MT" panose="02070603080606020203" pitchFamily="18" charset="0"/>
              </a:rPr>
              <a:t>5° une formation en sciences humaines et sociales ; </a:t>
            </a:r>
          </a:p>
          <a:p>
            <a:r>
              <a:rPr lang="fr-FR" sz="1800" b="0" i="0" u="none" strike="noStrike" baseline="0" dirty="0">
                <a:solidFill>
                  <a:srgbClr val="000000"/>
                </a:solidFill>
                <a:latin typeface="Bodoni MT" panose="02070603080606020203" pitchFamily="18" charset="0"/>
              </a:rPr>
              <a:t>6° une formation à et par la recherche en éducation et en didactique ; </a:t>
            </a:r>
          </a:p>
          <a:p>
            <a:r>
              <a:rPr lang="fr-FR" sz="1800" b="0" i="0" u="none" strike="noStrike" baseline="0" dirty="0">
                <a:solidFill>
                  <a:srgbClr val="000000"/>
                </a:solidFill>
                <a:latin typeface="Bodoni MT" panose="02070603080606020203" pitchFamily="18" charset="0"/>
              </a:rPr>
              <a:t>7° une formation visant la maîtrise orale et écrite de la langue française. </a:t>
            </a:r>
            <a:endParaRPr lang="fr-BE" dirty="0"/>
          </a:p>
        </p:txBody>
      </p:sp>
      <p:sp>
        <p:nvSpPr>
          <p:cNvPr id="4" name="Espace réservé du numéro de diapositive 3"/>
          <p:cNvSpPr>
            <a:spLocks noGrp="1"/>
          </p:cNvSpPr>
          <p:nvPr>
            <p:ph type="sldNum" sz="quarter" idx="10"/>
          </p:nvPr>
        </p:nvSpPr>
        <p:spPr/>
        <p:txBody>
          <a:bodyPr/>
          <a:lstStyle/>
          <a:p>
            <a:fld id="{673A8295-CCC4-45DA-AA9A-EBFC5906BD03}" type="slidenum">
              <a:rPr lang="fr-BE" smtClean="0"/>
              <a:t>3</a:t>
            </a:fld>
            <a:endParaRPr lang="fr-BE"/>
          </a:p>
        </p:txBody>
      </p:sp>
    </p:spTree>
    <p:extLst>
      <p:ext uri="{BB962C8B-B14F-4D97-AF65-F5344CB8AC3E}">
        <p14:creationId xmlns:p14="http://schemas.microsoft.com/office/powerpoint/2010/main" val="1923135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PlaceHolder 1"/>
          <p:cNvSpPr>
            <a:spLocks noGrp="1" noRot="1" noChangeAspect="1"/>
          </p:cNvSpPr>
          <p:nvPr>
            <p:ph type="sldImg"/>
          </p:nvPr>
        </p:nvSpPr>
        <p:spPr>
          <a:xfrm>
            <a:off x="685800" y="1143000"/>
            <a:ext cx="5486400" cy="3086100"/>
          </a:xfrm>
          <a:prstGeom prst="rect">
            <a:avLst/>
          </a:prstGeom>
        </p:spPr>
      </p:sp>
      <p:sp>
        <p:nvSpPr>
          <p:cNvPr id="396" name="PlaceHolder 2"/>
          <p:cNvSpPr>
            <a:spLocks noGrp="1"/>
          </p:cNvSpPr>
          <p:nvPr>
            <p:ph type="body"/>
          </p:nvPr>
        </p:nvSpPr>
        <p:spPr>
          <a:xfrm>
            <a:off x="685800" y="4400640"/>
            <a:ext cx="5486040" cy="3600000"/>
          </a:xfrm>
          <a:prstGeom prst="rect">
            <a:avLst/>
          </a:prstGeom>
        </p:spPr>
        <p:txBody>
          <a:bodyPr>
            <a:noAutofit/>
          </a:bodyPr>
          <a:lstStyle/>
          <a:p>
            <a:pPr marL="216000" marR="0" lvl="0" indent="-216000" algn="l" defTabSz="914400" rtl="0" eaLnBrk="1" fontAlgn="auto" latinLnBrk="0" hangingPunct="1">
              <a:lnSpc>
                <a:spcPct val="100000"/>
              </a:lnSpc>
              <a:spcBef>
                <a:spcPts val="0"/>
              </a:spcBef>
              <a:spcAft>
                <a:spcPts val="0"/>
              </a:spcAft>
              <a:buClrTx/>
              <a:buSzTx/>
              <a:buFontTx/>
              <a:buNone/>
              <a:tabLst/>
              <a:defRPr/>
            </a:pPr>
            <a:r>
              <a:rPr lang="fr-BE" sz="1800" dirty="0">
                <a:effectLst/>
                <a:latin typeface="Aptos" panose="020B0004020202020204" pitchFamily="34" charset="0"/>
                <a:ea typeface="Aptos" panose="020B0004020202020204" pitchFamily="34" charset="0"/>
                <a:cs typeface="Aptos" panose="020B0004020202020204" pitchFamily="34" charset="0"/>
              </a:rPr>
              <a:t>le domaine de recherche 10 (devient psychologie) et </a:t>
            </a:r>
            <a:r>
              <a:rPr lang="fr-BE" sz="1800" b="1" dirty="0">
                <a:solidFill>
                  <a:srgbClr val="FF0000"/>
                </a:solidFill>
                <a:effectLst/>
                <a:latin typeface="Aptos" panose="020B0004020202020204" pitchFamily="34" charset="0"/>
                <a:ea typeface="Aptos" panose="020B0004020202020204" pitchFamily="34" charset="0"/>
                <a:cs typeface="Aptos" panose="020B0004020202020204" pitchFamily="34" charset="0"/>
              </a:rPr>
              <a:t>10bis (sciences de l’éducation et enseignement ? ) </a:t>
            </a:r>
          </a:p>
          <a:p>
            <a:pPr marL="216000" indent="-216000">
              <a:lnSpc>
                <a:spcPct val="100000"/>
              </a:lnSpc>
            </a:pPr>
            <a:endParaRPr lang="fr-BE" sz="2000" b="1" strike="noStrike" spc="-1" dirty="0">
              <a:latin typeface="Calibri"/>
            </a:endParaRPr>
          </a:p>
          <a:p>
            <a:pPr marL="216000" indent="-216000">
              <a:lnSpc>
                <a:spcPct val="100000"/>
              </a:lnSpc>
            </a:pPr>
            <a:endParaRPr lang="fr-BE" sz="2000" b="1" strike="noStrike" spc="-1" dirty="0">
              <a:latin typeface="Calibri"/>
            </a:endParaRPr>
          </a:p>
          <a:p>
            <a:pPr marL="216000" indent="-216000">
              <a:lnSpc>
                <a:spcPct val="100000"/>
              </a:lnSpc>
            </a:pPr>
            <a:r>
              <a:rPr lang="fr-BE" sz="2000" b="0" strike="noStrike" spc="-1" dirty="0">
                <a:latin typeface="Calibri"/>
              </a:rPr>
              <a:t>2 ans master </a:t>
            </a:r>
            <a:r>
              <a:rPr lang="fr-BE" sz="2000" b="0" strike="noStrike" spc="-1" dirty="0" err="1">
                <a:latin typeface="Calibri"/>
              </a:rPr>
              <a:t>ens</a:t>
            </a:r>
            <a:endParaRPr lang="fr-FR" sz="2000" b="0" strike="noStrike" spc="-1" dirty="0">
              <a:latin typeface="Calibri"/>
            </a:endParaRPr>
          </a:p>
          <a:p>
            <a:pPr marL="216000" indent="-216000">
              <a:lnSpc>
                <a:spcPct val="100000"/>
              </a:lnSpc>
            </a:pPr>
            <a:r>
              <a:rPr lang="fr-BE" sz="2000" b="0" strike="noStrike" spc="-1" dirty="0">
                <a:latin typeface="Calibri"/>
              </a:rPr>
              <a:t>Master </a:t>
            </a:r>
            <a:endParaRPr lang="fr-FR" sz="2000" b="0" strike="noStrike" spc="-1" dirty="0">
              <a:latin typeface="Calibri"/>
            </a:endParaRPr>
          </a:p>
        </p:txBody>
      </p:sp>
      <p:sp>
        <p:nvSpPr>
          <p:cNvPr id="397"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CF68778E-E0CF-446A-AE7D-B0D477520EDC}" type="slidenum">
              <a:rPr lang="fr-BE" sz="1200" b="0" strike="noStrike" spc="-1">
                <a:latin typeface="Calibri"/>
              </a:rPr>
              <a:t>4</a:t>
            </a:fld>
            <a:endParaRPr lang="fr-FR" sz="1200" b="0" strike="noStrike" spc="-1">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commentaires 2"/>
          <p:cNvSpPr>
            <a:spLocks noGrp="1"/>
          </p:cNvSpPr>
          <p:nvPr>
            <p:ph type="body" idx="1"/>
          </p:nvPr>
        </p:nvSpPr>
        <p:spPr/>
        <p:txBody>
          <a:bodyPr/>
          <a:lstStyle/>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r>
              <a:rPr lang="fr-BE" sz="2200" spc="-1" dirty="0">
                <a:latin typeface="Calibri"/>
              </a:rPr>
              <a:t>Il y a donc 7 compétences professionnelles… qui sont rencontrées, dans notre MSFE, à travers 4 modules sur lesquels nous allons revenir</a:t>
            </a:r>
          </a:p>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endParaRPr lang="fr-BE" sz="2200" spc="-1" dirty="0">
              <a:latin typeface="Calibri"/>
            </a:endParaRPr>
          </a:p>
        </p:txBody>
      </p:sp>
      <p:sp>
        <p:nvSpPr>
          <p:cNvPr id="4" name="Espace réservé du numéro de diapositive 3"/>
          <p:cNvSpPr>
            <a:spLocks noGrp="1"/>
          </p:cNvSpPr>
          <p:nvPr>
            <p:ph type="sldNum" sz="quarter" idx="10"/>
          </p:nvPr>
        </p:nvSpPr>
        <p:spPr/>
        <p:txBody>
          <a:bodyPr/>
          <a:lstStyle/>
          <a:p>
            <a:fld id="{E45B370D-FC5D-4C4C-B6F5-717A88E99F63}" type="slidenum">
              <a:rPr lang="fr-FR" smtClean="0"/>
              <a:t>5</a:t>
            </a:fld>
            <a:endParaRPr lang="fr-FR"/>
          </a:p>
        </p:txBody>
      </p:sp>
    </p:spTree>
    <p:extLst>
      <p:ext uri="{BB962C8B-B14F-4D97-AF65-F5344CB8AC3E}">
        <p14:creationId xmlns:p14="http://schemas.microsoft.com/office/powerpoint/2010/main" val="3766962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r>
              <a:rPr lang="fr-BE" dirty="0"/>
              <a:t>Certaines compétences sont également présentes dans le décret qui modifie la formation des enseignants, la compétences 1, corresponde à une des  capacités de l’organisateur et  l’accompagnateur d’apprentissage et les compétences 6 et 7 correspondent mot pour mot à une des capacités du praticien réflexif </a:t>
            </a:r>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6</a:t>
            </a:fld>
            <a:endParaRPr lang="fr-BE"/>
          </a:p>
        </p:txBody>
      </p:sp>
    </p:spTree>
    <p:extLst>
      <p:ext uri="{BB962C8B-B14F-4D97-AF65-F5344CB8AC3E}">
        <p14:creationId xmlns:p14="http://schemas.microsoft.com/office/powerpoint/2010/main" val="718714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commentaires 2"/>
          <p:cNvSpPr>
            <a:spLocks noGrp="1"/>
          </p:cNvSpPr>
          <p:nvPr>
            <p:ph type="body" idx="1"/>
          </p:nvPr>
        </p:nvSpPr>
        <p:spPr/>
        <p:txBody>
          <a:bodyPr/>
          <a:lstStyle/>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endParaRPr lang="fr-BE" sz="2200" spc="-1" dirty="0">
              <a:latin typeface="Calibri"/>
            </a:endParaRPr>
          </a:p>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r>
              <a:rPr lang="fr-BE" sz="2200" spc="-1" dirty="0">
                <a:latin typeface="Calibri"/>
              </a:rPr>
              <a:t>Il s’agit de renforcer la formation des formateurs… selon 3 axes stratégiques</a:t>
            </a:r>
          </a:p>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endParaRPr lang="fr-BE" sz="2200" spc="-1" dirty="0">
              <a:latin typeface="Calibri"/>
            </a:endParaRPr>
          </a:p>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endParaRPr lang="fr-BE" sz="2200" spc="-1" dirty="0">
              <a:latin typeface="Calibri"/>
            </a:endParaRPr>
          </a:p>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r>
              <a:rPr lang="fr-BE" sz="2200" spc="-1" dirty="0">
                <a:latin typeface="Calibri"/>
              </a:rPr>
              <a:t>…soucieuse de différencier les parcours d’apprentissage</a:t>
            </a:r>
            <a:r>
              <a:rPr lang="fr-BE" sz="2400" spc="-1" dirty="0">
                <a:latin typeface="Calibri"/>
              </a:rPr>
              <a:t> </a:t>
            </a:r>
            <a:r>
              <a:rPr lang="fr-BE" sz="2200" spc="-1" dirty="0">
                <a:latin typeface="Calibri"/>
              </a:rPr>
              <a:t>à deux niveaux : </a:t>
            </a:r>
            <a:endParaRPr lang="fr-GB" sz="2200" spc="-1" dirty="0">
              <a:latin typeface="Calibri"/>
            </a:endParaRPr>
          </a:p>
          <a:p>
            <a:pPr marL="1527175" lvl="1" indent="-365125">
              <a:lnSpc>
                <a:spcPct val="107000"/>
              </a:lnSpc>
              <a:spcBef>
                <a:spcPts val="600"/>
              </a:spcBef>
              <a:buFont typeface="+mj-lt"/>
              <a:buAutoNum type="arabicPeriod"/>
            </a:pPr>
            <a:r>
              <a:rPr lang="fr-BE" sz="2000" spc="-1" dirty="0">
                <a:latin typeface="Calibri"/>
              </a:rPr>
              <a:t>selon que les participants sont détenteurs d’un master en sciences de l’éducation ou d’un master en enseignement section 4 ou 5 : choix d’une didactique disciplinaire </a:t>
            </a:r>
            <a:endParaRPr lang="fr-GB" sz="2000" spc="-1" dirty="0">
              <a:latin typeface="Calibri"/>
            </a:endParaRPr>
          </a:p>
          <a:p>
            <a:pPr marL="1527175" lvl="1" indent="-365125">
              <a:lnSpc>
                <a:spcPct val="107000"/>
              </a:lnSpc>
              <a:spcBef>
                <a:spcPts val="600"/>
              </a:spcBef>
              <a:buFont typeface="+mj-lt"/>
              <a:buAutoNum type="arabicPeriod"/>
            </a:pPr>
            <a:r>
              <a:rPr lang="fr-BE" sz="2000" spc="-1" dirty="0">
                <a:latin typeface="Calibri"/>
              </a:rPr>
              <a:t>pour la finalité didactique : choix selon la discipline entre 12 cours couvrant les 5 domaines du tronc commun</a:t>
            </a:r>
            <a:endParaRPr lang="fr-GB" sz="2000" spc="-1" dirty="0">
              <a:latin typeface="Calibri"/>
            </a:endParaRPr>
          </a:p>
        </p:txBody>
      </p:sp>
      <p:sp>
        <p:nvSpPr>
          <p:cNvPr id="4" name="Espace réservé du numéro de diapositive 3"/>
          <p:cNvSpPr>
            <a:spLocks noGrp="1"/>
          </p:cNvSpPr>
          <p:nvPr>
            <p:ph type="sldNum" sz="quarter" idx="10"/>
          </p:nvPr>
        </p:nvSpPr>
        <p:spPr/>
        <p:txBody>
          <a:bodyPr/>
          <a:lstStyle/>
          <a:p>
            <a:fld id="{E45B370D-FC5D-4C4C-B6F5-717A88E99F63}" type="slidenum">
              <a:rPr lang="fr-FR" smtClean="0"/>
              <a:t>7</a:t>
            </a:fld>
            <a:endParaRPr lang="fr-FR"/>
          </a:p>
        </p:txBody>
      </p:sp>
    </p:spTree>
    <p:extLst>
      <p:ext uri="{BB962C8B-B14F-4D97-AF65-F5344CB8AC3E}">
        <p14:creationId xmlns:p14="http://schemas.microsoft.com/office/powerpoint/2010/main" val="3637012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commentaires 2"/>
          <p:cNvSpPr>
            <a:spLocks noGrp="1"/>
          </p:cNvSpPr>
          <p:nvPr>
            <p:ph type="body" idx="1"/>
          </p:nvPr>
        </p:nvSpPr>
        <p:spPr/>
        <p:txBody>
          <a:bodyPr/>
          <a:lstStyle/>
          <a:p>
            <a:pPr marL="1162050" marR="0" lvl="0" indent="-269875" algn="just" defTabSz="914400" rtl="0" eaLnBrk="1" fontAlgn="auto" latinLnBrk="0" hangingPunct="1">
              <a:lnSpc>
                <a:spcPct val="107000"/>
              </a:lnSpc>
              <a:spcBef>
                <a:spcPts val="600"/>
              </a:spcBef>
              <a:spcAft>
                <a:spcPts val="0"/>
              </a:spcAft>
              <a:buClrTx/>
              <a:buSzTx/>
              <a:buFont typeface="Arial" panose="020B0604020202020204" pitchFamily="34" charset="0"/>
              <a:buChar char="•"/>
              <a:tabLst/>
              <a:defRPr/>
            </a:pPr>
            <a:endParaRPr lang="fr-GB" sz="2000" spc="-1" dirty="0">
              <a:latin typeface="Calibri"/>
            </a:endParaRPr>
          </a:p>
        </p:txBody>
      </p:sp>
      <p:sp>
        <p:nvSpPr>
          <p:cNvPr id="4" name="Espace réservé du numéro de diapositive 3"/>
          <p:cNvSpPr>
            <a:spLocks noGrp="1"/>
          </p:cNvSpPr>
          <p:nvPr>
            <p:ph type="sldNum" sz="quarter" idx="10"/>
          </p:nvPr>
        </p:nvSpPr>
        <p:spPr/>
        <p:txBody>
          <a:bodyPr/>
          <a:lstStyle/>
          <a:p>
            <a:fld id="{E45B370D-FC5D-4C4C-B6F5-717A88E99F63}" type="slidenum">
              <a:rPr lang="fr-FR" smtClean="0"/>
              <a:t>8</a:t>
            </a:fld>
            <a:endParaRPr lang="fr-FR"/>
          </a:p>
        </p:txBody>
      </p:sp>
    </p:spTree>
    <p:extLst>
      <p:ext uri="{BB962C8B-B14F-4D97-AF65-F5344CB8AC3E}">
        <p14:creationId xmlns:p14="http://schemas.microsoft.com/office/powerpoint/2010/main" val="4171366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9</a:t>
            </a:fld>
            <a:endParaRPr lang="fr-FR" sz="1200" b="0" strike="noStrike" spc="-1">
              <a:latin typeface="Calibri"/>
            </a:endParaRPr>
          </a:p>
        </p:txBody>
      </p:sp>
    </p:spTree>
    <p:extLst>
      <p:ext uri="{BB962C8B-B14F-4D97-AF65-F5344CB8AC3E}">
        <p14:creationId xmlns:p14="http://schemas.microsoft.com/office/powerpoint/2010/main" val="3118256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10</a:t>
            </a:fld>
            <a:endParaRPr lang="fr-FR" sz="1200" b="0" strike="noStrike" spc="-1">
              <a:latin typeface="Calibri"/>
            </a:endParaRPr>
          </a:p>
        </p:txBody>
      </p:sp>
    </p:spTree>
    <p:extLst>
      <p:ext uri="{BB962C8B-B14F-4D97-AF65-F5344CB8AC3E}">
        <p14:creationId xmlns:p14="http://schemas.microsoft.com/office/powerpoint/2010/main" val="1880040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11</a:t>
            </a:fld>
            <a:endParaRPr lang="fr-FR" sz="1200" b="0" strike="noStrike" spc="-1">
              <a:latin typeface="Calibri"/>
            </a:endParaRPr>
          </a:p>
        </p:txBody>
      </p:sp>
    </p:spTree>
    <p:extLst>
      <p:ext uri="{BB962C8B-B14F-4D97-AF65-F5344CB8AC3E}">
        <p14:creationId xmlns:p14="http://schemas.microsoft.com/office/powerpoint/2010/main" val="3773618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12</a:t>
            </a:fld>
            <a:endParaRPr lang="fr-FR" sz="1200" b="0" strike="noStrike" spc="-1">
              <a:latin typeface="Calibri"/>
            </a:endParaRPr>
          </a:p>
        </p:txBody>
      </p:sp>
    </p:spTree>
    <p:extLst>
      <p:ext uri="{BB962C8B-B14F-4D97-AF65-F5344CB8AC3E}">
        <p14:creationId xmlns:p14="http://schemas.microsoft.com/office/powerpoint/2010/main" val="2993871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13</a:t>
            </a:fld>
            <a:endParaRPr lang="fr-FR" sz="1200" b="0" strike="noStrike" spc="-1">
              <a:latin typeface="Calibri"/>
            </a:endParaRPr>
          </a:p>
        </p:txBody>
      </p:sp>
    </p:spTree>
    <p:extLst>
      <p:ext uri="{BB962C8B-B14F-4D97-AF65-F5344CB8AC3E}">
        <p14:creationId xmlns:p14="http://schemas.microsoft.com/office/powerpoint/2010/main" val="2716668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14</a:t>
            </a:fld>
            <a:endParaRPr lang="fr-FR" sz="1200" b="0" strike="noStrike" spc="-1">
              <a:latin typeface="Calibri"/>
            </a:endParaRPr>
          </a:p>
        </p:txBody>
      </p:sp>
    </p:spTree>
    <p:extLst>
      <p:ext uri="{BB962C8B-B14F-4D97-AF65-F5344CB8AC3E}">
        <p14:creationId xmlns:p14="http://schemas.microsoft.com/office/powerpoint/2010/main" val="2260977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15</a:t>
            </a:fld>
            <a:endParaRPr lang="fr-FR" sz="1200" b="0" strike="noStrike" spc="-1">
              <a:latin typeface="Calibri"/>
            </a:endParaRPr>
          </a:p>
        </p:txBody>
      </p:sp>
    </p:spTree>
    <p:extLst>
      <p:ext uri="{BB962C8B-B14F-4D97-AF65-F5344CB8AC3E}">
        <p14:creationId xmlns:p14="http://schemas.microsoft.com/office/powerpoint/2010/main" val="3508105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16</a:t>
            </a:fld>
            <a:endParaRPr lang="fr-FR" sz="1200" b="0" strike="noStrike" spc="-1">
              <a:latin typeface="Calibri"/>
            </a:endParaRPr>
          </a:p>
        </p:txBody>
      </p:sp>
    </p:spTree>
    <p:extLst>
      <p:ext uri="{BB962C8B-B14F-4D97-AF65-F5344CB8AC3E}">
        <p14:creationId xmlns:p14="http://schemas.microsoft.com/office/powerpoint/2010/main" val="3765451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17</a:t>
            </a:fld>
            <a:endParaRPr lang="fr-FR" sz="1200" b="0" strike="noStrike" spc="-1">
              <a:latin typeface="Calibri"/>
            </a:endParaRPr>
          </a:p>
        </p:txBody>
      </p:sp>
    </p:spTree>
    <p:extLst>
      <p:ext uri="{BB962C8B-B14F-4D97-AF65-F5344CB8AC3E}">
        <p14:creationId xmlns:p14="http://schemas.microsoft.com/office/powerpoint/2010/main" val="2799220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18</a:t>
            </a:fld>
            <a:endParaRPr lang="fr-FR" sz="1200" b="0" strike="noStrike" spc="-1">
              <a:latin typeface="Calibri"/>
            </a:endParaRPr>
          </a:p>
        </p:txBody>
      </p:sp>
    </p:spTree>
    <p:extLst>
      <p:ext uri="{BB962C8B-B14F-4D97-AF65-F5344CB8AC3E}">
        <p14:creationId xmlns:p14="http://schemas.microsoft.com/office/powerpoint/2010/main" val="3667152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b="1" i="1" strike="noStrike" spc="-1" dirty="0">
                <a:latin typeface="Calibri"/>
              </a:rPr>
              <a:t>Gras italique </a:t>
            </a:r>
            <a:r>
              <a:rPr lang="fr-FR" sz="2000" b="0" strike="noStrike" spc="-1" dirty="0">
                <a:latin typeface="Calibri"/>
              </a:rPr>
              <a:t>= Unité d’enseignement (UE)</a:t>
            </a:r>
          </a:p>
          <a:p>
            <a:pPr marL="216000" indent="-216000">
              <a:lnSpc>
                <a:spcPct val="100000"/>
              </a:lnSpc>
            </a:pPr>
            <a:r>
              <a:rPr lang="fr-FR" sz="2000" b="0" i="1" strike="noStrike" spc="-1" dirty="0">
                <a:latin typeface="Calibri"/>
              </a:rPr>
              <a:t>Italique</a:t>
            </a:r>
            <a:r>
              <a:rPr lang="fr-FR" sz="2000" b="0" strike="noStrike" spc="-1" dirty="0">
                <a:latin typeface="Calibri"/>
              </a:rPr>
              <a:t> = Activité d’apprentissage (AA)</a:t>
            </a:r>
          </a:p>
          <a:p>
            <a:pPr marL="216000" indent="-216000">
              <a:lnSpc>
                <a:spcPct val="100000"/>
              </a:lnSpc>
            </a:pPr>
            <a:r>
              <a:rPr lang="fr-FR" sz="2000" b="0" strike="noStrike" spc="-1" dirty="0">
                <a:latin typeface="Calibri"/>
              </a:rPr>
              <a:t>TA = toute l’année</a:t>
            </a:r>
          </a:p>
          <a:p>
            <a:pPr marL="216000" indent="-216000">
              <a:lnSpc>
                <a:spcPct val="100000"/>
              </a:lnSpc>
            </a:pPr>
            <a:r>
              <a:rPr lang="fr-FR" sz="2000" b="0" strike="noStrike" spc="-1" dirty="0">
                <a:latin typeface="Calibri"/>
              </a:rPr>
              <a:t>Q1 = au quadrimestre 1</a:t>
            </a:r>
          </a:p>
          <a:p>
            <a:pPr marL="216000" indent="-216000">
              <a:lnSpc>
                <a:spcPct val="100000"/>
              </a:lnSpc>
            </a:pPr>
            <a:r>
              <a:rPr lang="fr-FR" sz="2000" b="0" strike="noStrike" spc="-1" dirty="0">
                <a:latin typeface="Calibri"/>
              </a:rPr>
              <a:t>Q2 = au quadrimestre 2</a:t>
            </a:r>
          </a:p>
          <a:p>
            <a:pPr marL="216000" indent="-216000">
              <a:lnSpc>
                <a:spcPct val="100000"/>
              </a:lnSpc>
            </a:pPr>
            <a:r>
              <a:rPr lang="fr-FR" sz="2000" b="0" strike="noStrike" spc="-1" dirty="0">
                <a:latin typeface="Calibri"/>
              </a:rPr>
              <a:t>HE = Hautes Ecoles</a:t>
            </a:r>
          </a:p>
          <a:p>
            <a:pPr marL="216000" indent="-216000">
              <a:lnSpc>
                <a:spcPct val="100000"/>
              </a:lnSpc>
            </a:pPr>
            <a:r>
              <a:rPr lang="fr-FR" sz="2000" b="0" strike="noStrike" spc="-1" dirty="0">
                <a:latin typeface="Calibri"/>
              </a:rPr>
              <a:t>MDS = Maîtres de stage</a:t>
            </a: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19</a:t>
            </a:fld>
            <a:endParaRPr lang="fr-FR" sz="1200" b="0" strike="noStrike" spc="-1">
              <a:latin typeface="Calibri"/>
            </a:endParaRPr>
          </a:p>
        </p:txBody>
      </p:sp>
    </p:spTree>
    <p:extLst>
      <p:ext uri="{BB962C8B-B14F-4D97-AF65-F5344CB8AC3E}">
        <p14:creationId xmlns:p14="http://schemas.microsoft.com/office/powerpoint/2010/main" val="1703983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noRot="1" noChangeAspect="1"/>
          </p:cNvSpPr>
          <p:nvPr>
            <p:ph type="sldImg"/>
          </p:nvPr>
        </p:nvSpPr>
        <p:spPr>
          <a:xfrm>
            <a:off x="685800" y="1143000"/>
            <a:ext cx="5486400" cy="3086100"/>
          </a:xfrm>
          <a:prstGeom prst="rect">
            <a:avLst/>
          </a:prstGeom>
        </p:spPr>
      </p:sp>
      <p:sp>
        <p:nvSpPr>
          <p:cNvPr id="417" name="PlaceHolder 2"/>
          <p:cNvSpPr>
            <a:spLocks noGrp="1"/>
          </p:cNvSpPr>
          <p:nvPr>
            <p:ph type="body"/>
          </p:nvPr>
        </p:nvSpPr>
        <p:spPr>
          <a:xfrm>
            <a:off x="685800" y="4400640"/>
            <a:ext cx="5486040" cy="3600000"/>
          </a:xfrm>
          <a:prstGeom prst="rect">
            <a:avLst/>
          </a:prstGeom>
        </p:spPr>
        <p:txBody>
          <a:bodyPr>
            <a:noAutofit/>
          </a:bodyPr>
          <a:lstStyle/>
          <a:p>
            <a:pPr marL="216000" indent="-216000">
              <a:lnSpc>
                <a:spcPct val="100000"/>
              </a:lnSpc>
            </a:pPr>
            <a:r>
              <a:rPr lang="fr-FR" sz="2000" spc="-1" dirty="0">
                <a:solidFill>
                  <a:srgbClr val="FF0000"/>
                </a:solidFill>
                <a:latin typeface="Aptos"/>
              </a:rPr>
              <a:t>Didactique pro</a:t>
            </a:r>
          </a:p>
          <a:p>
            <a:pPr marL="216000" indent="-216000">
              <a:lnSpc>
                <a:spcPct val="100000"/>
              </a:lnSpc>
            </a:pPr>
            <a:r>
              <a:rPr lang="fr-BE" sz="2000" b="1" spc="-1" dirty="0">
                <a:solidFill>
                  <a:srgbClr val="000000"/>
                </a:solidFill>
                <a:latin typeface="Aptos"/>
              </a:rPr>
              <a:t>: </a:t>
            </a:r>
            <a:r>
              <a:rPr lang="fr-BE" sz="2000" b="1" spc="-1" dirty="0">
                <a:solidFill>
                  <a:srgbClr val="FF0000"/>
                </a:solidFill>
                <a:latin typeface="Aptos"/>
              </a:rPr>
              <a:t>6 séances peu de travail</a:t>
            </a:r>
            <a:endParaRPr lang="fr-FR" sz="2000" spc="-1" dirty="0">
              <a:solidFill>
                <a:srgbClr val="FF0000"/>
              </a:solidFill>
              <a:latin typeface="Aptos"/>
            </a:endParaRPr>
          </a:p>
          <a:p>
            <a:pPr marL="216000" indent="-216000">
              <a:lnSpc>
                <a:spcPct val="100000"/>
              </a:lnSpc>
            </a:pPr>
            <a:endParaRPr lang="fr-FR" sz="2000" spc="-1" dirty="0">
              <a:solidFill>
                <a:srgbClr val="FF0000"/>
              </a:solidFill>
              <a:latin typeface="Aptos"/>
            </a:endParaRPr>
          </a:p>
          <a:p>
            <a:pPr marL="216000" indent="-216000">
              <a:lnSpc>
                <a:spcPct val="100000"/>
              </a:lnSpc>
            </a:pPr>
            <a:r>
              <a:rPr lang="fr-FR" sz="2000" spc="-1" dirty="0">
                <a:solidFill>
                  <a:srgbClr val="FF0000"/>
                </a:solidFill>
                <a:latin typeface="Aptos"/>
              </a:rPr>
              <a:t>Jonathan leur donne deux séminaires d’accompagnement de stage facultatif, avec séances enregistrées + 1 séance en mai (examen blanc)</a:t>
            </a:r>
          </a:p>
          <a:p>
            <a:pPr marL="216000" indent="-216000">
              <a:lnSpc>
                <a:spcPct val="100000"/>
              </a:lnSpc>
            </a:pPr>
            <a:endParaRPr lang="fr-FR" sz="2000" b="0" strike="noStrike" spc="-1" dirty="0">
              <a:solidFill>
                <a:srgbClr val="FF0000"/>
              </a:solidFill>
              <a:latin typeface="Aptos"/>
            </a:endParaRPr>
          </a:p>
          <a:p>
            <a:pPr marL="216000" indent="-216000">
              <a:lnSpc>
                <a:spcPct val="100000"/>
              </a:lnSpc>
            </a:pPr>
            <a:r>
              <a:rPr lang="fr-FR" sz="2000" b="0" strike="noStrike" spc="-1" dirty="0">
                <a:solidFill>
                  <a:srgbClr val="FF0000"/>
                </a:solidFill>
                <a:latin typeface="Aptos"/>
              </a:rPr>
              <a:t>Pratiques réflexives</a:t>
            </a:r>
          </a:p>
          <a:p>
            <a:pPr marL="216000" indent="-216000">
              <a:lnSpc>
                <a:spcPct val="100000"/>
              </a:lnSpc>
            </a:pPr>
            <a:endParaRPr lang="fr-FR" sz="2000" b="0" strike="noStrike" spc="-1" dirty="0">
              <a:solidFill>
                <a:srgbClr val="FF0000"/>
              </a:solidFill>
              <a:latin typeface="Aptos"/>
            </a:endParaRPr>
          </a:p>
          <a:p>
            <a:pPr marL="216000" indent="-216000">
              <a:lnSpc>
                <a:spcPct val="100000"/>
              </a:lnSpc>
            </a:pPr>
            <a:r>
              <a:rPr lang="fr-BE" sz="2000" spc="-1" dirty="0">
                <a:solidFill>
                  <a:srgbClr val="FF0000"/>
                </a:solidFill>
                <a:latin typeface="Aptos"/>
                <a:sym typeface="Wingdings" pitchFamily="2" charset="2"/>
              </a:rPr>
              <a:t>2 séances + 4h</a:t>
            </a:r>
            <a:endParaRPr lang="fr-FR" sz="2000" b="0" strike="noStrike" spc="-1" dirty="0">
              <a:latin typeface="Calibri"/>
            </a:endParaRPr>
          </a:p>
        </p:txBody>
      </p:sp>
      <p:sp>
        <p:nvSpPr>
          <p:cNvPr id="418" name="TextShape 3"/>
          <p:cNvSpPr txBox="1"/>
          <p:nvPr/>
        </p:nvSpPr>
        <p:spPr>
          <a:xfrm>
            <a:off x="3884760" y="8685360"/>
            <a:ext cx="2971440" cy="458280"/>
          </a:xfrm>
          <a:prstGeom prst="rect">
            <a:avLst/>
          </a:prstGeom>
          <a:noFill/>
          <a:ln>
            <a:noFill/>
          </a:ln>
        </p:spPr>
        <p:txBody>
          <a:bodyPr anchor="b">
            <a:noAutofit/>
          </a:bodyPr>
          <a:lstStyle/>
          <a:p>
            <a:pPr algn="r">
              <a:lnSpc>
                <a:spcPct val="100000"/>
              </a:lnSpc>
            </a:pPr>
            <a:fld id="{D012217B-1C79-47A7-8C37-E151735F01D3}" type="slidenum">
              <a:rPr lang="fr-BE" sz="1200" b="0" strike="noStrike" spc="-1">
                <a:solidFill>
                  <a:srgbClr val="000000"/>
                </a:solidFill>
                <a:latin typeface="+mn-lt"/>
                <a:ea typeface="+mn-ea"/>
              </a:rPr>
              <a:t>20</a:t>
            </a:fld>
            <a:endParaRPr lang="fr-FR" sz="1200" b="0" strike="noStrike" spc="-1">
              <a:latin typeface="Calibri"/>
            </a:endParaRPr>
          </a:p>
        </p:txBody>
      </p:sp>
    </p:spTree>
    <p:extLst>
      <p:ext uri="{BB962C8B-B14F-4D97-AF65-F5344CB8AC3E}">
        <p14:creationId xmlns:p14="http://schemas.microsoft.com/office/powerpoint/2010/main" val="2446237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pPr algn="just">
              <a:lnSpc>
                <a:spcPct val="107000"/>
              </a:lnSpc>
              <a:spcAft>
                <a:spcPts val="800"/>
              </a:spcAft>
            </a:pP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Présenter d’emblée les intervenants de la formation et annoncer qu’ils interviendront dans la présentation du programme </a:t>
            </a:r>
          </a:p>
          <a:p>
            <a:pPr algn="just">
              <a:lnSpc>
                <a:spcPct val="107000"/>
              </a:lnSpc>
              <a:spcAft>
                <a:spcPts val="800"/>
              </a:spcAft>
            </a:pPr>
            <a:endParaRPr lang="fr-B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À partir de septembre 2023, le titre requis pour enseigner en haute école pédagogique impliquera la réussite d’un master de spécialisation en formation d’</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enseignant·e·s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(MSFE). Organisé en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co</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-diplomation ULiège - hautes écoles du pôle Liège-Luxembourg, ce master comprendra 60 crédits. Y auront accès, les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détenteur·rice·s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d’un master en sciences de l’éducation, d’un master en enseignement S4 ou S5, d’un master de spécialisation en enseignement de S1 à S3 ou encore, d’une reconnaissance d’expérience utile pour les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enseignant·e·s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des ESA </a:t>
            </a:r>
            <a:r>
              <a:rPr lang="fr-BE" sz="1800" dirty="0" err="1">
                <a:effectLst/>
                <a:latin typeface="Times New Roman" panose="02020603050405020304" pitchFamily="18" charset="0"/>
                <a:ea typeface="Calibri" panose="020F0502020204030204" pitchFamily="34" charset="0"/>
                <a:cs typeface="Times New Roman" panose="02020603050405020304" pitchFamily="18" charset="0"/>
              </a:rPr>
              <a:t>chargé·e·s</a:t>
            </a:r>
            <a:r>
              <a:rPr lang="fr-BE" sz="1800" dirty="0">
                <a:effectLst/>
                <a:latin typeface="Times New Roman" panose="02020603050405020304" pitchFamily="18" charset="0"/>
                <a:ea typeface="Calibri" panose="020F0502020204030204" pitchFamily="34" charset="0"/>
                <a:cs typeface="Times New Roman" panose="02020603050405020304" pitchFamily="18" charset="0"/>
              </a:rPr>
              <a:t> de la didactique d’un ou plusieurs cours artistiques. </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r>
              <a:rPr lang="fr-BE" sz="1800" dirty="0">
                <a:effectLst/>
                <a:latin typeface="Times New Roman" panose="02020603050405020304" pitchFamily="18" charset="0"/>
                <a:ea typeface="Calibri" panose="020F0502020204030204" pitchFamily="34" charset="0"/>
                <a:cs typeface="Times New Roman" panose="02020603050405020304" pitchFamily="18" charset="0"/>
              </a:rPr>
              <a:t>Actuellement, master en didactique disciplinaire.</a:t>
            </a:r>
            <a:endParaRPr lang="fr-B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21</a:t>
            </a:fld>
            <a:endParaRPr lang="fr-BE"/>
          </a:p>
        </p:txBody>
      </p:sp>
    </p:spTree>
    <p:extLst>
      <p:ext uri="{BB962C8B-B14F-4D97-AF65-F5344CB8AC3E}">
        <p14:creationId xmlns:p14="http://schemas.microsoft.com/office/powerpoint/2010/main" val="722056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24</a:t>
            </a:fld>
            <a:endParaRPr lang="fr-BE"/>
          </a:p>
        </p:txBody>
      </p:sp>
    </p:spTree>
    <p:extLst>
      <p:ext uri="{BB962C8B-B14F-4D97-AF65-F5344CB8AC3E}">
        <p14:creationId xmlns:p14="http://schemas.microsoft.com/office/powerpoint/2010/main" val="2568494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25</a:t>
            </a:fld>
            <a:endParaRPr lang="fr-BE"/>
          </a:p>
        </p:txBody>
      </p:sp>
    </p:spTree>
    <p:extLst>
      <p:ext uri="{BB962C8B-B14F-4D97-AF65-F5344CB8AC3E}">
        <p14:creationId xmlns:p14="http://schemas.microsoft.com/office/powerpoint/2010/main" val="2315054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27</a:t>
            </a:fld>
            <a:endParaRPr lang="fr-BE"/>
          </a:p>
        </p:txBody>
      </p:sp>
    </p:spTree>
    <p:extLst>
      <p:ext uri="{BB962C8B-B14F-4D97-AF65-F5344CB8AC3E}">
        <p14:creationId xmlns:p14="http://schemas.microsoft.com/office/powerpoint/2010/main" val="2452184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D83988B7-C3D9-41F9-BE38-B4BF9DC719E0}" type="slidenum">
              <a:rPr lang="fr-BE" smtClean="0"/>
              <a:t>28</a:t>
            </a:fld>
            <a:endParaRPr lang="fr-BE"/>
          </a:p>
        </p:txBody>
      </p:sp>
    </p:spTree>
    <p:extLst>
      <p:ext uri="{BB962C8B-B14F-4D97-AF65-F5344CB8AC3E}">
        <p14:creationId xmlns:p14="http://schemas.microsoft.com/office/powerpoint/2010/main" val="722056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f321c8703f_0_5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f321c8703f_0_52: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6"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fr-FR" sz="3200" b="0" strike="noStrike" spc="-1">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8"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0"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fr-FR" sz="3200" b="0" strike="noStrike" spc="-1">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9"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20"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21"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2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2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25"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27"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28"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3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3"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35"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6"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7"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8"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39"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40"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4C01C3-0FEF-5D4B-E6E4-19B78121AD1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D67F09-37A1-EAA9-1ED9-59717065DC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CDCE919-4E66-F5C3-830D-1DBF4FD873CB}"/>
              </a:ext>
            </a:extLst>
          </p:cNvPr>
          <p:cNvSpPr>
            <a:spLocks noGrp="1"/>
          </p:cNvSpPr>
          <p:nvPr>
            <p:ph type="dt" sz="half" idx="10"/>
          </p:nvPr>
        </p:nvSpPr>
        <p:spPr/>
        <p:txBody>
          <a:bodyPr/>
          <a:lstStyle/>
          <a:p>
            <a:fld id="{C695135E-D0AC-4CF3-BE48-5BB3BC1EBC27}" type="datetimeFigureOut">
              <a:rPr lang="fr-BE" smtClean="0"/>
              <a:t>15/09/26</a:t>
            </a:fld>
            <a:endParaRPr lang="fr-BE"/>
          </a:p>
        </p:txBody>
      </p:sp>
      <p:sp>
        <p:nvSpPr>
          <p:cNvPr id="5" name="Espace réservé du pied de page 4">
            <a:extLst>
              <a:ext uri="{FF2B5EF4-FFF2-40B4-BE49-F238E27FC236}">
                <a16:creationId xmlns:a16="http://schemas.microsoft.com/office/drawing/2014/main" id="{267ADA2E-7012-ADBF-45B8-6CBA0A02042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7A6CFAB-6FB5-D7D1-B625-9ABFCA917671}"/>
              </a:ext>
            </a:extLst>
          </p:cNvPr>
          <p:cNvSpPr>
            <a:spLocks noGrp="1"/>
          </p:cNvSpPr>
          <p:nvPr>
            <p:ph type="sldNum" sz="quarter" idx="12"/>
          </p:nvPr>
        </p:nvSpPr>
        <p:spPr/>
        <p:txBody>
          <a:bodyPr/>
          <a:lstStyle/>
          <a:p>
            <a:fld id="{A69AFAAA-C641-4CA1-AAE4-792019C54B20}" type="slidenum">
              <a:rPr lang="fr-BE" smtClean="0"/>
              <a:t>‹N°›</a:t>
            </a:fld>
            <a:endParaRPr lang="fr-BE"/>
          </a:p>
        </p:txBody>
      </p:sp>
    </p:spTree>
    <p:extLst>
      <p:ext uri="{BB962C8B-B14F-4D97-AF65-F5344CB8AC3E}">
        <p14:creationId xmlns:p14="http://schemas.microsoft.com/office/powerpoint/2010/main" val="4137997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29"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fr-FR" sz="3200" b="0" strike="noStrike" spc="-1">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31"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33"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34"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5"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6"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fr-FR" sz="3200" b="0" strike="noStrike" spc="-1">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3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39"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40"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42"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43"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44"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46"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4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48"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50"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51"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53"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54"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55"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56"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609480" y="273600"/>
            <a:ext cx="10972440" cy="1144800"/>
          </a:xfrm>
          <a:prstGeom prst="rect">
            <a:avLst/>
          </a:prstGeom>
        </p:spPr>
        <p:txBody>
          <a:bodyPr lIns="0" tIns="0" rIns="0" bIns="0" anchor="ctr">
            <a:noAutofit/>
          </a:bodyPr>
          <a:lstStyle/>
          <a:p>
            <a:endParaRPr lang="fr-FR" sz="1800" b="0" strike="noStrike" spc="-1">
              <a:solidFill>
                <a:srgbClr val="000000"/>
              </a:solidFill>
              <a:latin typeface="Aptos"/>
            </a:endParaRPr>
          </a:p>
        </p:txBody>
      </p:sp>
      <p:sp>
        <p:nvSpPr>
          <p:cNvPr id="158"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59"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60"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61"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62"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
        <p:nvSpPr>
          <p:cNvPr id="163"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fr-FR" sz="2800" b="0" strike="noStrike" spc="-1">
              <a:solidFill>
                <a:srgbClr val="000000"/>
              </a:solidFill>
              <a:latin typeface="Apto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4C01C3-0FEF-5D4B-E6E4-19B78121AD1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D67F09-37A1-EAA9-1ED9-59717065DC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CDCE919-4E66-F5C3-830D-1DBF4FD873CB}"/>
              </a:ext>
            </a:extLst>
          </p:cNvPr>
          <p:cNvSpPr>
            <a:spLocks noGrp="1"/>
          </p:cNvSpPr>
          <p:nvPr>
            <p:ph type="dt" sz="half" idx="10"/>
          </p:nvPr>
        </p:nvSpPr>
        <p:spPr/>
        <p:txBody>
          <a:bodyPr/>
          <a:lstStyle/>
          <a:p>
            <a:fld id="{C695135E-D0AC-4CF3-BE48-5BB3BC1EBC27}" type="datetimeFigureOut">
              <a:rPr lang="fr-BE" smtClean="0"/>
              <a:t>15/09/26</a:t>
            </a:fld>
            <a:endParaRPr lang="fr-BE"/>
          </a:p>
        </p:txBody>
      </p:sp>
      <p:sp>
        <p:nvSpPr>
          <p:cNvPr id="5" name="Espace réservé du pied de page 4">
            <a:extLst>
              <a:ext uri="{FF2B5EF4-FFF2-40B4-BE49-F238E27FC236}">
                <a16:creationId xmlns:a16="http://schemas.microsoft.com/office/drawing/2014/main" id="{267ADA2E-7012-ADBF-45B8-6CBA0A02042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7A6CFAB-6FB5-D7D1-B625-9ABFCA917671}"/>
              </a:ext>
            </a:extLst>
          </p:cNvPr>
          <p:cNvSpPr>
            <a:spLocks noGrp="1"/>
          </p:cNvSpPr>
          <p:nvPr>
            <p:ph type="sldNum" sz="quarter" idx="12"/>
          </p:nvPr>
        </p:nvSpPr>
        <p:spPr/>
        <p:txBody>
          <a:bodyPr/>
          <a:lstStyle/>
          <a:p>
            <a:fld id="{A69AFAAA-C641-4CA1-AAE4-792019C54B20}" type="slidenum">
              <a:rPr lang="fr-BE" smtClean="0"/>
              <a:t>‹N°›</a:t>
            </a:fld>
            <a:endParaRPr lang="fr-BE"/>
          </a:p>
        </p:txBody>
      </p:sp>
    </p:spTree>
    <p:extLst>
      <p:ext uri="{BB962C8B-B14F-4D97-AF65-F5344CB8AC3E}">
        <p14:creationId xmlns:p14="http://schemas.microsoft.com/office/powerpoint/2010/main" val="18405069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ponsors">
    <p:spTree>
      <p:nvGrpSpPr>
        <p:cNvPr id="1" name=""/>
        <p:cNvGrpSpPr/>
        <p:nvPr/>
      </p:nvGrpSpPr>
      <p:grpSpPr>
        <a:xfrm>
          <a:off x="0" y="0"/>
          <a:ext cx="0" cy="0"/>
          <a:chOff x="0" y="0"/>
          <a:chExt cx="0" cy="0"/>
        </a:xfrm>
      </p:grpSpPr>
      <p:sp>
        <p:nvSpPr>
          <p:cNvPr id="12" name="Google Shape;162;p20">
            <a:extLst>
              <a:ext uri="{FF2B5EF4-FFF2-40B4-BE49-F238E27FC236}">
                <a16:creationId xmlns:a16="http://schemas.microsoft.com/office/drawing/2014/main" id="{A513FC77-69E0-09C6-096D-3E485B283609}"/>
              </a:ext>
            </a:extLst>
          </p:cNvPr>
          <p:cNvSpPr/>
          <p:nvPr userDrawn="1"/>
        </p:nvSpPr>
        <p:spPr>
          <a:xfrm rot="-5400000">
            <a:off x="11428193" y="3243735"/>
            <a:ext cx="819054" cy="708561"/>
          </a:xfrm>
          <a:prstGeom prst="triangle">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62;p20">
            <a:extLst>
              <a:ext uri="{FF2B5EF4-FFF2-40B4-BE49-F238E27FC236}">
                <a16:creationId xmlns:a16="http://schemas.microsoft.com/office/drawing/2014/main" id="{DF254EFB-FCD3-0B9A-CFE7-1813D7BA6D58}"/>
              </a:ext>
            </a:extLst>
          </p:cNvPr>
          <p:cNvSpPr/>
          <p:nvPr userDrawn="1"/>
        </p:nvSpPr>
        <p:spPr>
          <a:xfrm rot="5400000">
            <a:off x="-55247" y="3243735"/>
            <a:ext cx="819054" cy="708561"/>
          </a:xfrm>
          <a:prstGeom prst="triangle">
            <a:avLst>
              <a:gd name="adj"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 name="Google Shape;201;p23">
            <a:extLst>
              <a:ext uri="{FF2B5EF4-FFF2-40B4-BE49-F238E27FC236}">
                <a16:creationId xmlns:a16="http://schemas.microsoft.com/office/drawing/2014/main" id="{4B1FB814-9014-4076-3D6B-055F7CF36C03}"/>
              </a:ext>
            </a:extLst>
          </p:cNvPr>
          <p:cNvPicPr preferRelativeResize="0"/>
          <p:nvPr userDrawn="1"/>
        </p:nvPicPr>
        <p:blipFill rotWithShape="1">
          <a:blip r:embed="rId2">
            <a:alphaModFix/>
          </a:blip>
          <a:srcRect/>
          <a:stretch/>
        </p:blipFill>
        <p:spPr>
          <a:xfrm flipH="1">
            <a:off x="0" y="661366"/>
            <a:ext cx="271512" cy="159992"/>
          </a:xfrm>
          <a:prstGeom prst="rect">
            <a:avLst/>
          </a:prstGeom>
          <a:noFill/>
          <a:ln>
            <a:noFill/>
          </a:ln>
        </p:spPr>
      </p:pic>
      <p:sp>
        <p:nvSpPr>
          <p:cNvPr id="15" name="Titre 14">
            <a:extLst>
              <a:ext uri="{FF2B5EF4-FFF2-40B4-BE49-F238E27FC236}">
                <a16:creationId xmlns:a16="http://schemas.microsoft.com/office/drawing/2014/main" id="{90C07D6C-FFB9-43BC-0A6D-BB7C055946A9}"/>
              </a:ext>
            </a:extLst>
          </p:cNvPr>
          <p:cNvSpPr>
            <a:spLocks noGrp="1"/>
          </p:cNvSpPr>
          <p:nvPr>
            <p:ph type="title" hasCustomPrompt="1"/>
          </p:nvPr>
        </p:nvSpPr>
        <p:spPr/>
        <p:txBody>
          <a:bodyPr>
            <a:normAutofit/>
          </a:bodyPr>
          <a:lstStyle>
            <a:lvl1pPr>
              <a:defRPr sz="2400"/>
            </a:lvl1pPr>
          </a:lstStyle>
          <a:p>
            <a:r>
              <a:rPr lang="fr-FR" dirty="0"/>
              <a:t>Sponsors - soutiens</a:t>
            </a:r>
          </a:p>
        </p:txBody>
      </p:sp>
    </p:spTree>
    <p:extLst>
      <p:ext uri="{BB962C8B-B14F-4D97-AF65-F5344CB8AC3E}">
        <p14:creationId xmlns:p14="http://schemas.microsoft.com/office/powerpoint/2010/main" val="315169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p:spPr>
        <p:txBody>
          <a:bodyPr anchor="b">
            <a:noAutofit/>
          </a:bodyPr>
          <a:lstStyle/>
          <a:p>
            <a:pPr algn="ctr">
              <a:lnSpc>
                <a:spcPct val="90000"/>
              </a:lnSpc>
            </a:pPr>
            <a:r>
              <a:rPr lang="fr-FR" sz="6000" b="0" strike="noStrike" spc="-1">
                <a:solidFill>
                  <a:srgbClr val="000000"/>
                </a:solidFill>
                <a:latin typeface="Aptos Display"/>
              </a:rPr>
              <a:t>Modifiez le style du titre</a:t>
            </a:r>
            <a:endParaRPr lang="fr-FR" sz="6000" b="0" strike="noStrike" spc="-1">
              <a:solidFill>
                <a:srgbClr val="000000"/>
              </a:solidFill>
              <a:latin typeface="Aptos"/>
            </a:endParaRPr>
          </a:p>
        </p:txBody>
      </p:sp>
      <p:sp>
        <p:nvSpPr>
          <p:cNvPr id="6" name="PlaceHolder 2"/>
          <p:cNvSpPr>
            <a:spLocks noGrp="1"/>
          </p:cNvSpPr>
          <p:nvPr>
            <p:ph type="dt"/>
          </p:nvPr>
        </p:nvSpPr>
        <p:spPr>
          <a:xfrm>
            <a:off x="838080" y="6356520"/>
            <a:ext cx="2742840" cy="364680"/>
          </a:xfrm>
          <a:prstGeom prst="rect">
            <a:avLst/>
          </a:prstGeom>
        </p:spPr>
        <p:txBody>
          <a:bodyPr anchor="ctr">
            <a:noAutofit/>
          </a:bodyPr>
          <a:lstStyle/>
          <a:p>
            <a:pPr>
              <a:lnSpc>
                <a:spcPct val="100000"/>
              </a:lnSpc>
            </a:pPr>
            <a:fld id="{DE0728AD-ED31-4B26-812D-ED6C9F3431BD}" type="datetime">
              <a:rPr lang="fr-BE" sz="1200" b="0" strike="noStrike" spc="-1">
                <a:solidFill>
                  <a:srgbClr val="787878"/>
                </a:solidFill>
                <a:latin typeface="Aptos"/>
              </a:rPr>
              <a:t>15/09/26</a:t>
            </a:fld>
            <a:endParaRPr lang="fr-FR" sz="1200" b="0" strike="noStrike" spc="-1">
              <a:latin typeface="Calibri"/>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lstStyle/>
          <a:p>
            <a:endParaRPr lang="fr-FR" sz="2400" b="0" strike="noStrike" spc="-1">
              <a:latin typeface="Calibri"/>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1C6D6805-C29D-4398-9CF5-95F21BEB75F8}" type="slidenum">
              <a:rPr lang="fr-BE" sz="1200" b="0" strike="noStrike" spc="-1">
                <a:solidFill>
                  <a:srgbClr val="787878"/>
                </a:solidFill>
                <a:latin typeface="Aptos"/>
              </a:rPr>
              <a:t>‹N°›</a:t>
            </a:fld>
            <a:endParaRPr lang="fr-FR" sz="1200" b="0" strike="noStrike" spc="-1">
              <a:latin typeface="Calibri"/>
            </a:endParaRPr>
          </a:p>
        </p:txBody>
      </p:sp>
      <p:sp>
        <p:nvSpPr>
          <p:cNvPr id="4"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ptos"/>
              </a:rPr>
              <a:t>Cliquez pour éditer le format du plan de texte</a:t>
            </a:r>
          </a:p>
          <a:p>
            <a:pPr marL="864000" lvl="1" indent="-324000">
              <a:spcBef>
                <a:spcPts val="1134"/>
              </a:spcBef>
              <a:buClr>
                <a:srgbClr val="000000"/>
              </a:buClr>
              <a:buSzPct val="75000"/>
              <a:buFont typeface="Symbol" charset="2"/>
              <a:buChar char=""/>
            </a:pPr>
            <a:r>
              <a:rPr lang="fr-FR" sz="2000" b="0" strike="noStrike" spc="-1">
                <a:solidFill>
                  <a:srgbClr val="000000"/>
                </a:solidFill>
                <a:latin typeface="Aptos"/>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ptos"/>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ptos"/>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ptos"/>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ptos"/>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ptos"/>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 name="PlaceHolder 1"/>
          <p:cNvSpPr>
            <a:spLocks noGrp="1"/>
          </p:cNvSpPr>
          <p:nvPr>
            <p:ph type="dt"/>
          </p:nvPr>
        </p:nvSpPr>
        <p:spPr>
          <a:xfrm>
            <a:off x="838080" y="6356520"/>
            <a:ext cx="2742840" cy="364680"/>
          </a:xfrm>
          <a:prstGeom prst="rect">
            <a:avLst/>
          </a:prstGeom>
        </p:spPr>
        <p:txBody>
          <a:bodyPr anchor="ctr">
            <a:noAutofit/>
          </a:bodyPr>
          <a:lstStyle/>
          <a:p>
            <a:pPr>
              <a:lnSpc>
                <a:spcPct val="100000"/>
              </a:lnSpc>
            </a:pPr>
            <a:fld id="{19A3D118-ECAB-4AF6-9028-63B7A6C71A61}" type="datetime">
              <a:rPr lang="fr-BE" sz="1200" b="0" strike="noStrike" spc="-1">
                <a:solidFill>
                  <a:srgbClr val="787878"/>
                </a:solidFill>
                <a:latin typeface="Aptos"/>
              </a:rPr>
              <a:t>15/09/26</a:t>
            </a:fld>
            <a:endParaRPr lang="fr-FR" sz="1200" b="0" strike="noStrike" spc="-1">
              <a:latin typeface="Calibri"/>
            </a:endParaRPr>
          </a:p>
        </p:txBody>
      </p:sp>
      <p:sp>
        <p:nvSpPr>
          <p:cNvPr id="124" name="PlaceHolder 2"/>
          <p:cNvSpPr>
            <a:spLocks noGrp="1"/>
          </p:cNvSpPr>
          <p:nvPr>
            <p:ph type="ftr"/>
          </p:nvPr>
        </p:nvSpPr>
        <p:spPr>
          <a:xfrm>
            <a:off x="4038480" y="6356520"/>
            <a:ext cx="4114440" cy="364680"/>
          </a:xfrm>
          <a:prstGeom prst="rect">
            <a:avLst/>
          </a:prstGeom>
        </p:spPr>
        <p:txBody>
          <a:bodyPr anchor="ctr">
            <a:noAutofit/>
          </a:bodyPr>
          <a:lstStyle/>
          <a:p>
            <a:endParaRPr lang="fr-FR" sz="2400" b="0" strike="noStrike" spc="-1">
              <a:latin typeface="Calibri"/>
            </a:endParaRPr>
          </a:p>
        </p:txBody>
      </p:sp>
      <p:sp>
        <p:nvSpPr>
          <p:cNvPr id="125" name="PlaceHolder 3"/>
          <p:cNvSpPr>
            <a:spLocks noGrp="1"/>
          </p:cNvSpPr>
          <p:nvPr>
            <p:ph type="sldNum"/>
          </p:nvPr>
        </p:nvSpPr>
        <p:spPr>
          <a:xfrm>
            <a:off x="8610480" y="6356520"/>
            <a:ext cx="2742840" cy="364680"/>
          </a:xfrm>
          <a:prstGeom prst="rect">
            <a:avLst/>
          </a:prstGeom>
        </p:spPr>
        <p:txBody>
          <a:bodyPr anchor="ctr">
            <a:noAutofit/>
          </a:bodyPr>
          <a:lstStyle/>
          <a:p>
            <a:pPr algn="r">
              <a:lnSpc>
                <a:spcPct val="100000"/>
              </a:lnSpc>
            </a:pPr>
            <a:fld id="{53904411-F4CD-47FC-9F08-E13DB0A45311}" type="slidenum">
              <a:rPr lang="fr-BE" sz="1200" b="0" strike="noStrike" spc="-1">
                <a:solidFill>
                  <a:srgbClr val="787878"/>
                </a:solidFill>
                <a:latin typeface="Aptos"/>
              </a:rPr>
              <a:t>‹N°›</a:t>
            </a:fld>
            <a:endParaRPr lang="fr-FR" sz="1200" b="0" strike="noStrike" spc="-1">
              <a:latin typeface="Calibri"/>
            </a:endParaRPr>
          </a:p>
        </p:txBody>
      </p:sp>
      <p:sp>
        <p:nvSpPr>
          <p:cNvPr id="126" name="PlaceHolder 4"/>
          <p:cNvSpPr>
            <a:spLocks noGrp="1"/>
          </p:cNvSpPr>
          <p:nvPr>
            <p:ph type="title"/>
          </p:nvPr>
        </p:nvSpPr>
        <p:spPr>
          <a:xfrm>
            <a:off x="609480" y="273600"/>
            <a:ext cx="10972440" cy="1144800"/>
          </a:xfrm>
          <a:prstGeom prst="rect">
            <a:avLst/>
          </a:prstGeom>
        </p:spPr>
        <p:txBody>
          <a:bodyPr lIns="0" tIns="0" rIns="0" bIns="0" anchor="ctr">
            <a:noAutofit/>
          </a:bodyPr>
          <a:lstStyle/>
          <a:p>
            <a:r>
              <a:rPr lang="fr-FR" sz="1800" b="0" strike="noStrike" spc="-1">
                <a:solidFill>
                  <a:srgbClr val="000000"/>
                </a:solidFill>
                <a:latin typeface="Aptos"/>
              </a:rPr>
              <a:t>Cliquez pour éditer le format du texte-titre</a:t>
            </a:r>
          </a:p>
        </p:txBody>
      </p:sp>
      <p:sp>
        <p:nvSpPr>
          <p:cNvPr id="127" name="PlaceHolder 5"/>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ptos"/>
              </a:rPr>
              <a:t>Cliquez pour éditer le format du plan de texte</a:t>
            </a:r>
          </a:p>
          <a:p>
            <a:pPr marL="864000" lvl="1" indent="-324000">
              <a:spcBef>
                <a:spcPts val="1134"/>
              </a:spcBef>
              <a:buClr>
                <a:srgbClr val="000000"/>
              </a:buClr>
              <a:buSzPct val="75000"/>
              <a:buFont typeface="Symbol" charset="2"/>
              <a:buChar char=""/>
            </a:pPr>
            <a:r>
              <a:rPr lang="fr-FR" sz="2000" b="0" strike="noStrike" spc="-1">
                <a:solidFill>
                  <a:srgbClr val="000000"/>
                </a:solidFill>
                <a:latin typeface="Aptos"/>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ptos"/>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ptos"/>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ptos"/>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ptos"/>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ptos"/>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1" r:id="rId13"/>
    <p:sldLayoutId id="214748370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7.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2" name="TextShape 2"/>
          <p:cNvSpPr txBox="1"/>
          <p:nvPr/>
        </p:nvSpPr>
        <p:spPr>
          <a:xfrm>
            <a:off x="11151" y="2078155"/>
            <a:ext cx="12180849" cy="2230200"/>
          </a:xfrm>
          <a:prstGeom prst="rect">
            <a:avLst/>
          </a:prstGeom>
          <a:noFill/>
          <a:ln>
            <a:noFill/>
          </a:ln>
        </p:spPr>
        <p:txBody>
          <a:bodyPr anchor="b">
            <a:normAutofit fontScale="94500" lnSpcReduction="10000"/>
          </a:bodyPr>
          <a:lstStyle/>
          <a:p>
            <a:pPr algn="ctr">
              <a:lnSpc>
                <a:spcPct val="90000"/>
              </a:lnSpc>
            </a:pPr>
            <a:r>
              <a:rPr lang="fr-FR" sz="5700" b="1" strike="noStrike" spc="-1" dirty="0">
                <a:solidFill>
                  <a:srgbClr val="156082"/>
                </a:solidFill>
                <a:latin typeface="Aptos Display"/>
              </a:rPr>
              <a:t>M</a:t>
            </a:r>
            <a:r>
              <a:rPr lang="fr-FR" sz="5700" strike="noStrike" spc="-1" dirty="0">
                <a:solidFill>
                  <a:srgbClr val="156082"/>
                </a:solidFill>
                <a:latin typeface="Aptos Display"/>
              </a:rPr>
              <a:t>aster de </a:t>
            </a:r>
            <a:r>
              <a:rPr lang="fr-FR" sz="5700" b="1" strike="noStrike" spc="-1" dirty="0">
                <a:solidFill>
                  <a:srgbClr val="156082"/>
                </a:solidFill>
                <a:latin typeface="Aptos Display"/>
              </a:rPr>
              <a:t>S</a:t>
            </a:r>
            <a:r>
              <a:rPr lang="fr-FR" sz="5700" strike="noStrike" spc="-1" dirty="0">
                <a:solidFill>
                  <a:srgbClr val="156082"/>
                </a:solidFill>
                <a:latin typeface="Aptos Display"/>
              </a:rPr>
              <a:t>pécialisation</a:t>
            </a:r>
          </a:p>
          <a:p>
            <a:pPr algn="ctr">
              <a:lnSpc>
                <a:spcPct val="90000"/>
              </a:lnSpc>
            </a:pPr>
            <a:r>
              <a:rPr lang="fr-FR" sz="5700" strike="noStrike" spc="-1" dirty="0">
                <a:solidFill>
                  <a:srgbClr val="156082"/>
                </a:solidFill>
                <a:latin typeface="Aptos Display"/>
              </a:rPr>
              <a:t>en </a:t>
            </a:r>
            <a:r>
              <a:rPr lang="fr-FR" sz="5700" b="1" strike="noStrike" spc="-1" dirty="0">
                <a:solidFill>
                  <a:srgbClr val="156082"/>
                </a:solidFill>
                <a:latin typeface="Aptos Display"/>
              </a:rPr>
              <a:t>F</a:t>
            </a:r>
            <a:r>
              <a:rPr lang="fr-FR" sz="5700" strike="noStrike" spc="-1" dirty="0">
                <a:solidFill>
                  <a:srgbClr val="156082"/>
                </a:solidFill>
                <a:latin typeface="Aptos Display"/>
              </a:rPr>
              <a:t>ormation d’</a:t>
            </a:r>
            <a:r>
              <a:rPr lang="fr-FR" sz="5700" b="1" strike="noStrike" spc="-1" dirty="0">
                <a:solidFill>
                  <a:srgbClr val="156082"/>
                </a:solidFill>
                <a:latin typeface="Aptos Display"/>
              </a:rPr>
              <a:t>E</a:t>
            </a:r>
            <a:r>
              <a:rPr lang="fr-FR" sz="5700" strike="noStrike" spc="-1" dirty="0">
                <a:solidFill>
                  <a:srgbClr val="156082"/>
                </a:solidFill>
                <a:latin typeface="Aptos Display"/>
              </a:rPr>
              <a:t>nseignants (MSFE)</a:t>
            </a:r>
            <a:br>
              <a:rPr dirty="0"/>
            </a:br>
            <a:br>
              <a:rPr dirty="0"/>
            </a:br>
            <a:r>
              <a:rPr lang="fr-FR" sz="3700" strike="noStrike" spc="-1" dirty="0">
                <a:solidFill>
                  <a:srgbClr val="156082"/>
                </a:solidFill>
                <a:latin typeface="Aptos Display"/>
              </a:rPr>
              <a:t>Séance d’information</a:t>
            </a:r>
            <a:endParaRPr lang="fr-FR" sz="2900" b="0" strike="noStrike" spc="-1" dirty="0">
              <a:solidFill>
                <a:srgbClr val="000000"/>
              </a:solidFill>
              <a:latin typeface="Aptos"/>
            </a:endParaRPr>
          </a:p>
        </p:txBody>
      </p:sp>
      <p:pic>
        <p:nvPicPr>
          <p:cNvPr id="213" name="Image 16" descr="Une image contenant texte, logo, Police, Graphique&#10;&#10;Description générée automatiquement"/>
          <p:cNvPicPr>
            <a:picLocks noChangeAspect="1"/>
          </p:cNvPicPr>
          <p:nvPr/>
        </p:nvPicPr>
        <p:blipFill rotWithShape="1">
          <a:blip r:embed="rId3"/>
          <a:srcRect l="7053" t="34102" r="8362" b="35199"/>
          <a:stretch/>
        </p:blipFill>
        <p:spPr>
          <a:xfrm>
            <a:off x="4194780" y="5705486"/>
            <a:ext cx="1949202" cy="707442"/>
          </a:xfrm>
          <a:prstGeom prst="rect">
            <a:avLst/>
          </a:prstGeom>
          <a:ln>
            <a:noFill/>
          </a:ln>
        </p:spPr>
      </p:pic>
      <p:pic>
        <p:nvPicPr>
          <p:cNvPr id="214" name="Image 11"/>
          <p:cNvPicPr/>
          <p:nvPr/>
        </p:nvPicPr>
        <p:blipFill>
          <a:blip r:embed="rId4"/>
          <a:stretch/>
        </p:blipFill>
        <p:spPr>
          <a:xfrm>
            <a:off x="2849616" y="5568118"/>
            <a:ext cx="982179" cy="982179"/>
          </a:xfrm>
          <a:prstGeom prst="rect">
            <a:avLst/>
          </a:prstGeom>
          <a:ln>
            <a:noFill/>
          </a:ln>
        </p:spPr>
      </p:pic>
      <p:pic>
        <p:nvPicPr>
          <p:cNvPr id="217" name="Image 3"/>
          <p:cNvPicPr/>
          <p:nvPr/>
        </p:nvPicPr>
        <p:blipFill>
          <a:blip r:embed="rId5"/>
          <a:stretch/>
        </p:blipFill>
        <p:spPr>
          <a:xfrm>
            <a:off x="521970" y="5704096"/>
            <a:ext cx="1933953" cy="846201"/>
          </a:xfrm>
          <a:prstGeom prst="rect">
            <a:avLst/>
          </a:prstGeom>
          <a:ln>
            <a:noFill/>
          </a:ln>
        </p:spPr>
      </p:pic>
      <p:pic>
        <p:nvPicPr>
          <p:cNvPr id="218" name="Image 13"/>
          <p:cNvPicPr>
            <a:picLocks noChangeAspect="1"/>
          </p:cNvPicPr>
          <p:nvPr/>
        </p:nvPicPr>
        <p:blipFill>
          <a:blip r:embed="rId6"/>
          <a:stretch/>
        </p:blipFill>
        <p:spPr>
          <a:xfrm>
            <a:off x="10337905" y="5440082"/>
            <a:ext cx="1314450" cy="1238250"/>
          </a:xfrm>
          <a:prstGeom prst="rect">
            <a:avLst/>
          </a:prstGeom>
          <a:ln>
            <a:noFill/>
          </a:ln>
        </p:spPr>
      </p:pic>
      <p:sp>
        <p:nvSpPr>
          <p:cNvPr id="219" name="CustomShape 3"/>
          <p:cNvSpPr/>
          <p:nvPr/>
        </p:nvSpPr>
        <p:spPr>
          <a:xfrm>
            <a:off x="9950819" y="4296307"/>
            <a:ext cx="2210839" cy="1014209"/>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fr-BE" sz="2000" strike="noStrike" spc="-1" dirty="0">
                <a:solidFill>
                  <a:srgbClr val="006F7B"/>
                </a:solidFill>
                <a:latin typeface="Aptos Display"/>
              </a:rPr>
              <a:t>P. Schillings,</a:t>
            </a:r>
          </a:p>
          <a:p>
            <a:pPr>
              <a:lnSpc>
                <a:spcPct val="100000"/>
              </a:lnSpc>
            </a:pPr>
            <a:r>
              <a:rPr lang="fr-BE" sz="2000" strike="noStrike" spc="-1" dirty="0">
                <a:solidFill>
                  <a:srgbClr val="006F7B"/>
                </a:solidFill>
                <a:latin typeface="Aptos Display"/>
              </a:rPr>
              <a:t>L. Leduc</a:t>
            </a:r>
          </a:p>
          <a:p>
            <a:pPr>
              <a:lnSpc>
                <a:spcPct val="100000"/>
              </a:lnSpc>
            </a:pPr>
            <a:r>
              <a:rPr lang="fr-BE" sz="2000" strike="noStrike" spc="-1" dirty="0">
                <a:solidFill>
                  <a:srgbClr val="006F7B"/>
                </a:solidFill>
                <a:latin typeface="Aptos Display"/>
              </a:rPr>
              <a:t>15 septembre 2026</a:t>
            </a:r>
            <a:endParaRPr lang="fr-FR" sz="2000" strike="noStrike" spc="-1" dirty="0">
              <a:solidFill>
                <a:srgbClr val="006F7B"/>
              </a:solidFill>
              <a:latin typeface="Calibri"/>
            </a:endParaRPr>
          </a:p>
        </p:txBody>
      </p:sp>
      <p:grpSp>
        <p:nvGrpSpPr>
          <p:cNvPr id="5" name="Graphique 14" descr="Couronne avec un remplissage uni">
            <a:extLst>
              <a:ext uri="{FF2B5EF4-FFF2-40B4-BE49-F238E27FC236}">
                <a16:creationId xmlns:a16="http://schemas.microsoft.com/office/drawing/2014/main" id="{402BDE86-9675-9C12-6354-F2F752DD0E60}"/>
              </a:ext>
            </a:extLst>
          </p:cNvPr>
          <p:cNvGrpSpPr/>
          <p:nvPr/>
        </p:nvGrpSpPr>
        <p:grpSpPr>
          <a:xfrm>
            <a:off x="4130738" y="788308"/>
            <a:ext cx="3861271" cy="3905822"/>
            <a:chOff x="5370730" y="4150922"/>
            <a:chExt cx="1157741" cy="1171099"/>
          </a:xfrm>
          <a:solidFill>
            <a:srgbClr val="006F7B">
              <a:alpha val="10000"/>
            </a:srgbClr>
          </a:solidFill>
        </p:grpSpPr>
        <p:sp>
          <p:nvSpPr>
            <p:cNvPr id="6" name="Forme libre : forme 5">
              <a:extLst>
                <a:ext uri="{FF2B5EF4-FFF2-40B4-BE49-F238E27FC236}">
                  <a16:creationId xmlns:a16="http://schemas.microsoft.com/office/drawing/2014/main" id="{F97662BC-E51A-25AD-2A86-878009B980F6}"/>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7" name="Forme libre : forme 6">
              <a:extLst>
                <a:ext uri="{FF2B5EF4-FFF2-40B4-BE49-F238E27FC236}">
                  <a16:creationId xmlns:a16="http://schemas.microsoft.com/office/drawing/2014/main" id="{9CAF4B51-9A0A-D78D-3034-8F624F0EEF12}"/>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8" name="Forme libre : forme 7">
              <a:extLst>
                <a:ext uri="{FF2B5EF4-FFF2-40B4-BE49-F238E27FC236}">
                  <a16:creationId xmlns:a16="http://schemas.microsoft.com/office/drawing/2014/main" id="{F61810FE-444A-19AF-9BC3-F1B6A0825E74}"/>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9" name="Forme libre : forme 8">
              <a:extLst>
                <a:ext uri="{FF2B5EF4-FFF2-40B4-BE49-F238E27FC236}">
                  <a16:creationId xmlns:a16="http://schemas.microsoft.com/office/drawing/2014/main" id="{9D06CB76-9F26-3E59-B298-13D18A8981D3}"/>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0" name="Forme libre : forme 9">
              <a:extLst>
                <a:ext uri="{FF2B5EF4-FFF2-40B4-BE49-F238E27FC236}">
                  <a16:creationId xmlns:a16="http://schemas.microsoft.com/office/drawing/2014/main" id="{122A01D6-ACB7-9E47-6F1C-45AC7DFA9FA0}"/>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1" name="Forme libre : forme 10">
              <a:extLst>
                <a:ext uri="{FF2B5EF4-FFF2-40B4-BE49-F238E27FC236}">
                  <a16:creationId xmlns:a16="http://schemas.microsoft.com/office/drawing/2014/main" id="{81168A2D-B3A7-C2B5-D7FA-6C58FC9FA1AD}"/>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2" name="Forme libre : forme 11">
              <a:extLst>
                <a:ext uri="{FF2B5EF4-FFF2-40B4-BE49-F238E27FC236}">
                  <a16:creationId xmlns:a16="http://schemas.microsoft.com/office/drawing/2014/main" id="{AAC93CD3-D244-6AD3-589B-1AC4F6A4054E}"/>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3" name="Forme libre : forme 12">
              <a:extLst>
                <a:ext uri="{FF2B5EF4-FFF2-40B4-BE49-F238E27FC236}">
                  <a16:creationId xmlns:a16="http://schemas.microsoft.com/office/drawing/2014/main" id="{9DB7B2C7-7438-633C-694F-768D36552BBD}"/>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4" name="Forme libre : forme 13">
              <a:extLst>
                <a:ext uri="{FF2B5EF4-FFF2-40B4-BE49-F238E27FC236}">
                  <a16:creationId xmlns:a16="http://schemas.microsoft.com/office/drawing/2014/main" id="{6379BD4B-CA60-7009-AC17-11DD312FAAF3}"/>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pic>
        <p:nvPicPr>
          <p:cNvPr id="16" name="Image 15" descr="Une image contenant Police, Graphique, logo, texte&#10;&#10;Description générée automatiquement">
            <a:extLst>
              <a:ext uri="{FF2B5EF4-FFF2-40B4-BE49-F238E27FC236}">
                <a16:creationId xmlns:a16="http://schemas.microsoft.com/office/drawing/2014/main" id="{3C5C3B40-9C37-8FD4-E4E6-E2D3C20599FC}"/>
              </a:ext>
            </a:extLst>
          </p:cNvPr>
          <p:cNvPicPr>
            <a:picLocks noChangeAspect="1"/>
          </p:cNvPicPr>
          <p:nvPr/>
        </p:nvPicPr>
        <p:blipFill rotWithShape="1">
          <a:blip r:embed="rId7">
            <a:extLst>
              <a:ext uri="{28A0092B-C50C-407E-A947-70E740481C1C}">
                <a14:useLocalDpi xmlns:a14="http://schemas.microsoft.com/office/drawing/2010/main" val="0"/>
              </a:ext>
            </a:extLst>
          </a:blip>
          <a:srcRect l="10380" t="23415" r="10271" b="25796"/>
          <a:stretch/>
        </p:blipFill>
        <p:spPr>
          <a:xfrm>
            <a:off x="6481920" y="5557648"/>
            <a:ext cx="1567211" cy="1003118"/>
          </a:xfrm>
          <a:prstGeom prst="rect">
            <a:avLst/>
          </a:prstGeom>
        </p:spPr>
      </p:pic>
      <p:pic>
        <p:nvPicPr>
          <p:cNvPr id="18" name="Image 17" descr="Une image contenant texte, Police, capture d’écran, Graphique&#10;&#10;Description générée automatiquement">
            <a:extLst>
              <a:ext uri="{FF2B5EF4-FFF2-40B4-BE49-F238E27FC236}">
                <a16:creationId xmlns:a16="http://schemas.microsoft.com/office/drawing/2014/main" id="{2F849E15-3CAA-D31C-1617-99D047CA143B}"/>
              </a:ext>
            </a:extLst>
          </p:cNvPr>
          <p:cNvPicPr>
            <a:picLocks noChangeAspect="1"/>
          </p:cNvPicPr>
          <p:nvPr/>
        </p:nvPicPr>
        <p:blipFill rotWithShape="1">
          <a:blip r:embed="rId8">
            <a:extLst>
              <a:ext uri="{28A0092B-C50C-407E-A947-70E740481C1C}">
                <a14:useLocalDpi xmlns:a14="http://schemas.microsoft.com/office/drawing/2010/main" val="0"/>
              </a:ext>
            </a:extLst>
          </a:blip>
          <a:srcRect l="12545"/>
          <a:stretch/>
        </p:blipFill>
        <p:spPr>
          <a:xfrm>
            <a:off x="8465126" y="5498734"/>
            <a:ext cx="1545348" cy="1120947"/>
          </a:xfrm>
          <a:prstGeom prst="rect">
            <a:avLst/>
          </a:prstGeom>
        </p:spPr>
      </p:pic>
      <p:cxnSp>
        <p:nvCxnSpPr>
          <p:cNvPr id="20" name="Connecteur droit 19">
            <a:extLst>
              <a:ext uri="{FF2B5EF4-FFF2-40B4-BE49-F238E27FC236}">
                <a16:creationId xmlns:a16="http://schemas.microsoft.com/office/drawing/2014/main" id="{71C826D0-1A6A-3148-F6E9-E8534880118E}"/>
              </a:ext>
            </a:extLst>
          </p:cNvPr>
          <p:cNvCxnSpPr/>
          <p:nvPr/>
        </p:nvCxnSpPr>
        <p:spPr>
          <a:xfrm>
            <a:off x="9846527" y="4474249"/>
            <a:ext cx="0" cy="576000"/>
          </a:xfrm>
          <a:prstGeom prst="line">
            <a:avLst/>
          </a:prstGeom>
          <a:ln w="25400">
            <a:solidFill>
              <a:srgbClr val="006F7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775EBD-8932-CDE0-C062-A4FFA2122561}"/>
              </a:ext>
            </a:extLst>
          </p:cNvPr>
          <p:cNvSpPr>
            <a:spLocks noGrp="1"/>
          </p:cNvSpPr>
          <p:nvPr>
            <p:ph idx="1"/>
          </p:nvPr>
        </p:nvSpPr>
        <p:spPr>
          <a:xfrm>
            <a:off x="871457" y="1524000"/>
            <a:ext cx="9029700" cy="4443413"/>
          </a:xfrm>
        </p:spPr>
        <p:txBody>
          <a:bodyPr>
            <a:normAutofit/>
          </a:bodyPr>
          <a:lstStyle/>
          <a:p>
            <a:pPr lvl="1">
              <a:buFont typeface="Wingdings" panose="05000000000000000000" pitchFamily="2" charset="2"/>
              <a:buChar char="Ø"/>
            </a:pPr>
            <a:endParaRPr lang="fr-BE" dirty="0"/>
          </a:p>
          <a:p>
            <a:pPr lvl="1">
              <a:buFont typeface="Wingdings" panose="05000000000000000000" pitchFamily="2" charset="2"/>
              <a:buChar char="Ø"/>
            </a:pPr>
            <a:r>
              <a:rPr lang="fr-BE" spc="-1" dirty="0">
                <a:latin typeface="Calibri"/>
              </a:rPr>
              <a:t> Co-diplomation </a:t>
            </a:r>
          </a:p>
          <a:p>
            <a:pPr marL="914400" lvl="2" indent="0">
              <a:buNone/>
            </a:pPr>
            <a:r>
              <a:rPr lang="fr-BE" sz="2400" spc="-1" dirty="0">
                <a:latin typeface="Calibri"/>
              </a:rPr>
              <a:t>l’</a:t>
            </a:r>
            <a:r>
              <a:rPr lang="fr-BE" sz="2400" spc="-1" dirty="0" err="1">
                <a:latin typeface="Calibri"/>
              </a:rPr>
              <a:t>ULiège</a:t>
            </a:r>
            <a:r>
              <a:rPr lang="fr-BE" sz="2400" spc="-1" dirty="0">
                <a:latin typeface="Calibri"/>
              </a:rPr>
              <a:t> (CEFEN, IFRES* et FPLSE*)</a:t>
            </a:r>
            <a:br>
              <a:rPr lang="fr-BE" sz="2400" spc="-1" dirty="0">
                <a:latin typeface="Calibri"/>
              </a:rPr>
            </a:br>
            <a:r>
              <a:rPr lang="fr-BE" sz="2400" spc="-1" dirty="0">
                <a:latin typeface="Calibri"/>
              </a:rPr>
              <a:t>et un consortium de cinq HE (HECh, HELMo, HEL, HEPL, HERS)</a:t>
            </a:r>
          </a:p>
          <a:p>
            <a:pPr lvl="1">
              <a:buFont typeface="Wingdings" panose="05000000000000000000" pitchFamily="2" charset="2"/>
              <a:buChar char="Ø"/>
            </a:pPr>
            <a:endParaRPr lang="fr-BE" spc="-1" dirty="0">
              <a:latin typeface="Calibri"/>
            </a:endParaRPr>
          </a:p>
          <a:p>
            <a:pPr lvl="1">
              <a:buFont typeface="Wingdings" panose="05000000000000000000" pitchFamily="2" charset="2"/>
              <a:buChar char="Ø"/>
            </a:pPr>
            <a:r>
              <a:rPr lang="fr-BE" spc="-1" dirty="0">
                <a:latin typeface="Calibri"/>
              </a:rPr>
              <a:t> Master 60 crédits </a:t>
            </a:r>
          </a:p>
          <a:p>
            <a:pPr lvl="1">
              <a:buFont typeface="Wingdings" panose="05000000000000000000" pitchFamily="2" charset="2"/>
              <a:buChar char="Ø"/>
            </a:pPr>
            <a:endParaRPr lang="fr-BE" spc="-1" dirty="0">
              <a:latin typeface="Calibri"/>
            </a:endParaRPr>
          </a:p>
          <a:p>
            <a:pPr lvl="1">
              <a:buFont typeface="Wingdings" panose="05000000000000000000" pitchFamily="2" charset="2"/>
              <a:buChar char="Ø"/>
            </a:pPr>
            <a:r>
              <a:rPr lang="fr-BE" spc="-1" dirty="0">
                <a:latin typeface="Calibri"/>
              </a:rPr>
              <a:t> Partiellement décalé </a:t>
            </a:r>
          </a:p>
          <a:p>
            <a:pPr lvl="1">
              <a:buFont typeface="Wingdings" panose="05000000000000000000" pitchFamily="2" charset="2"/>
              <a:buChar char="Ø"/>
            </a:pPr>
            <a:endParaRPr lang="fr-BE" dirty="0"/>
          </a:p>
          <a:p>
            <a:pPr marL="457200" lvl="1" indent="0">
              <a:buNone/>
            </a:pPr>
            <a:endParaRPr lang="fr-BE" sz="2200" dirty="0"/>
          </a:p>
        </p:txBody>
      </p:sp>
      <p:sp>
        <p:nvSpPr>
          <p:cNvPr id="9" name="Forme libre : forme 8">
            <a:extLst>
              <a:ext uri="{FF2B5EF4-FFF2-40B4-BE49-F238E27FC236}">
                <a16:creationId xmlns:a16="http://schemas.microsoft.com/office/drawing/2014/main" id="{C4F4D7D8-980A-71E2-29A5-2E0AB30891F8}"/>
              </a:ext>
            </a:extLst>
          </p:cNvPr>
          <p:cNvSpPr/>
          <p:nvPr/>
        </p:nvSpPr>
        <p:spPr>
          <a:xfrm flipH="1">
            <a:off x="376081" y="288662"/>
            <a:ext cx="747919" cy="748254"/>
          </a:xfrm>
          <a:custGeom>
            <a:avLst/>
            <a:gdLst>
              <a:gd name="connsiteX0" fmla="*/ 276447 w 747919"/>
              <a:gd name="connsiteY0" fmla="*/ 552842 h 748254"/>
              <a:gd name="connsiteX1" fmla="*/ 464870 w 747919"/>
              <a:gd name="connsiteY1" fmla="*/ 478680 h 748254"/>
              <a:gd name="connsiteX2" fmla="*/ 504504 w 747919"/>
              <a:gd name="connsiteY2" fmla="*/ 518313 h 748254"/>
              <a:gd name="connsiteX3" fmla="*/ 489492 w 747919"/>
              <a:gd name="connsiteY3" fmla="*/ 555461 h 748254"/>
              <a:gd name="connsiteX4" fmla="*/ 504437 w 747919"/>
              <a:gd name="connsiteY4" fmla="*/ 598895 h 748254"/>
              <a:gd name="connsiteX5" fmla="*/ 638330 w 747919"/>
              <a:gd name="connsiteY5" fmla="*/ 733007 h 748254"/>
              <a:gd name="connsiteX6" fmla="*/ 676516 w 747919"/>
              <a:gd name="connsiteY6" fmla="*/ 748247 h 748254"/>
              <a:gd name="connsiteX7" fmla="*/ 747591 w 747919"/>
              <a:gd name="connsiteY7" fmla="*/ 682429 h 748254"/>
              <a:gd name="connsiteX8" fmla="*/ 732646 w 747919"/>
              <a:gd name="connsiteY8" fmla="*/ 638995 h 748254"/>
              <a:gd name="connsiteX9" fmla="*/ 598754 w 747919"/>
              <a:gd name="connsiteY9" fmla="*/ 504759 h 748254"/>
              <a:gd name="connsiteX10" fmla="*/ 517982 w 747919"/>
              <a:gd name="connsiteY10" fmla="*/ 504759 h 748254"/>
              <a:gd name="connsiteX11" fmla="*/ 478339 w 747919"/>
              <a:gd name="connsiteY11" fmla="*/ 465116 h 748254"/>
              <a:gd name="connsiteX12" fmla="*/ 465116 w 747919"/>
              <a:gd name="connsiteY12" fmla="*/ 74456 h 748254"/>
              <a:gd name="connsiteX13" fmla="*/ 74457 w 747919"/>
              <a:gd name="connsiteY13" fmla="*/ 87679 h 748254"/>
              <a:gd name="connsiteX14" fmla="*/ 87678 w 747919"/>
              <a:gd name="connsiteY14" fmla="*/ 478339 h 748254"/>
              <a:gd name="connsiteX15" fmla="*/ 276409 w 747919"/>
              <a:gd name="connsiteY15" fmla="*/ 552794 h 748254"/>
              <a:gd name="connsiteX16" fmla="*/ 585266 w 747919"/>
              <a:gd name="connsiteY16" fmla="*/ 518218 h 748254"/>
              <a:gd name="connsiteX17" fmla="*/ 719159 w 747919"/>
              <a:gd name="connsiteY17" fmla="*/ 652330 h 748254"/>
              <a:gd name="connsiteX18" fmla="*/ 728617 w 747919"/>
              <a:gd name="connsiteY18" fmla="*/ 680667 h 748254"/>
              <a:gd name="connsiteX19" fmla="*/ 712758 w 747919"/>
              <a:gd name="connsiteY19" fmla="*/ 713214 h 748254"/>
              <a:gd name="connsiteX20" fmla="*/ 651798 w 747919"/>
              <a:gd name="connsiteY20" fmla="*/ 719462 h 748254"/>
              <a:gd name="connsiteX21" fmla="*/ 517924 w 747919"/>
              <a:gd name="connsiteY21" fmla="*/ 585360 h 748254"/>
              <a:gd name="connsiteX22" fmla="*/ 508466 w 747919"/>
              <a:gd name="connsiteY22" fmla="*/ 557033 h 748254"/>
              <a:gd name="connsiteX23" fmla="*/ 560549 w 747919"/>
              <a:gd name="connsiteY23" fmla="*/ 508522 h 748254"/>
              <a:gd name="connsiteX24" fmla="*/ 585266 w 747919"/>
              <a:gd name="connsiteY24" fmla="*/ 518218 h 748254"/>
              <a:gd name="connsiteX25" fmla="*/ 94605 w 747919"/>
              <a:gd name="connsiteY25" fmla="*/ 94899 h 748254"/>
              <a:gd name="connsiteX26" fmla="*/ 458306 w 747919"/>
              <a:gd name="connsiteY26" fmla="*/ 94901 h 748254"/>
              <a:gd name="connsiteX27" fmla="*/ 458303 w 747919"/>
              <a:gd name="connsiteY27" fmla="*/ 458601 h 748254"/>
              <a:gd name="connsiteX28" fmla="*/ 94605 w 747919"/>
              <a:gd name="connsiteY28" fmla="*/ 458601 h 748254"/>
              <a:gd name="connsiteX29" fmla="*/ 93402 w 747919"/>
              <a:gd name="connsiteY29" fmla="*/ 96102 h 748254"/>
              <a:gd name="connsiteX30" fmla="*/ 94605 w 747919"/>
              <a:gd name="connsiteY30" fmla="*/ 94899 h 74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47919" h="748254">
                <a:moveTo>
                  <a:pt x="276447" y="552842"/>
                </a:moveTo>
                <a:cubicBezTo>
                  <a:pt x="346393" y="552947"/>
                  <a:pt x="413760" y="526433"/>
                  <a:pt x="464870" y="478680"/>
                </a:cubicBezTo>
                <a:lnTo>
                  <a:pt x="504504" y="518313"/>
                </a:lnTo>
                <a:cubicBezTo>
                  <a:pt x="496012" y="528983"/>
                  <a:pt x="490797" y="541887"/>
                  <a:pt x="489492" y="555461"/>
                </a:cubicBezTo>
                <a:cubicBezTo>
                  <a:pt x="487716" y="571447"/>
                  <a:pt x="493200" y="587387"/>
                  <a:pt x="504437" y="598895"/>
                </a:cubicBezTo>
                <a:lnTo>
                  <a:pt x="638330" y="733007"/>
                </a:lnTo>
                <a:cubicBezTo>
                  <a:pt x="648504" y="742997"/>
                  <a:pt x="662260" y="748487"/>
                  <a:pt x="676516" y="748247"/>
                </a:cubicBezTo>
                <a:cubicBezTo>
                  <a:pt x="713291" y="747066"/>
                  <a:pt x="743593" y="719005"/>
                  <a:pt x="747591" y="682429"/>
                </a:cubicBezTo>
                <a:cubicBezTo>
                  <a:pt x="749368" y="666443"/>
                  <a:pt x="743883" y="650503"/>
                  <a:pt x="732646" y="638995"/>
                </a:cubicBezTo>
                <a:lnTo>
                  <a:pt x="598754" y="504759"/>
                </a:lnTo>
                <a:cubicBezTo>
                  <a:pt x="578265" y="484223"/>
                  <a:pt x="543642" y="484824"/>
                  <a:pt x="517982" y="504759"/>
                </a:cubicBezTo>
                <a:lnTo>
                  <a:pt x="478339" y="465116"/>
                </a:lnTo>
                <a:cubicBezTo>
                  <a:pt x="582565" y="353587"/>
                  <a:pt x="576645" y="178683"/>
                  <a:pt x="465116" y="74456"/>
                </a:cubicBezTo>
                <a:cubicBezTo>
                  <a:pt x="353588" y="-29770"/>
                  <a:pt x="178683" y="-23850"/>
                  <a:pt x="74457" y="87679"/>
                </a:cubicBezTo>
                <a:cubicBezTo>
                  <a:pt x="-29770" y="199208"/>
                  <a:pt x="-23850" y="374112"/>
                  <a:pt x="87678" y="478339"/>
                </a:cubicBezTo>
                <a:cubicBezTo>
                  <a:pt x="138876" y="526184"/>
                  <a:pt x="206335" y="552797"/>
                  <a:pt x="276409" y="552794"/>
                </a:cubicBezTo>
                <a:close/>
                <a:moveTo>
                  <a:pt x="585266" y="518218"/>
                </a:moveTo>
                <a:lnTo>
                  <a:pt x="719159" y="652330"/>
                </a:lnTo>
                <a:cubicBezTo>
                  <a:pt x="726393" y="659884"/>
                  <a:pt x="729864" y="670282"/>
                  <a:pt x="728617" y="680667"/>
                </a:cubicBezTo>
                <a:cubicBezTo>
                  <a:pt x="727326" y="693044"/>
                  <a:pt x="721710" y="704569"/>
                  <a:pt x="712758" y="713214"/>
                </a:cubicBezTo>
                <a:cubicBezTo>
                  <a:pt x="694185" y="731731"/>
                  <a:pt x="666857" y="734521"/>
                  <a:pt x="651798" y="719462"/>
                </a:cubicBezTo>
                <a:lnTo>
                  <a:pt x="517924" y="585360"/>
                </a:lnTo>
                <a:cubicBezTo>
                  <a:pt x="510690" y="577809"/>
                  <a:pt x="507219" y="567415"/>
                  <a:pt x="508466" y="557033"/>
                </a:cubicBezTo>
                <a:cubicBezTo>
                  <a:pt x="511643" y="530309"/>
                  <a:pt x="533667" y="509795"/>
                  <a:pt x="560549" y="508522"/>
                </a:cubicBezTo>
                <a:cubicBezTo>
                  <a:pt x="569756" y="508304"/>
                  <a:pt x="578663" y="511798"/>
                  <a:pt x="585266" y="518218"/>
                </a:cubicBezTo>
                <a:close/>
                <a:moveTo>
                  <a:pt x="94605" y="94899"/>
                </a:moveTo>
                <a:cubicBezTo>
                  <a:pt x="195038" y="-5534"/>
                  <a:pt x="357873" y="-5533"/>
                  <a:pt x="458306" y="94901"/>
                </a:cubicBezTo>
                <a:cubicBezTo>
                  <a:pt x="558738" y="195335"/>
                  <a:pt x="558737" y="358169"/>
                  <a:pt x="458303" y="458601"/>
                </a:cubicBezTo>
                <a:cubicBezTo>
                  <a:pt x="357870" y="559033"/>
                  <a:pt x="195037" y="559033"/>
                  <a:pt x="94605" y="458601"/>
                </a:cubicBezTo>
                <a:cubicBezTo>
                  <a:pt x="-5829" y="358832"/>
                  <a:pt x="-6368" y="196535"/>
                  <a:pt x="93402" y="96102"/>
                </a:cubicBezTo>
                <a:cubicBezTo>
                  <a:pt x="93802" y="95700"/>
                  <a:pt x="94203" y="95299"/>
                  <a:pt x="94605" y="94899"/>
                </a:cubicBezTo>
                <a:close/>
              </a:path>
            </a:pathLst>
          </a:custGeom>
          <a:solidFill>
            <a:srgbClr val="156082"/>
          </a:solidFill>
          <a:ln w="9525" cap="flat">
            <a:noFill/>
            <a:prstDash val="solid"/>
            <a:miter/>
          </a:ln>
        </p:spPr>
        <p:txBody>
          <a:bodyPr rtlCol="0" anchor="ctr"/>
          <a:lstStyle/>
          <a:p>
            <a:endParaRPr lang="fr-BE"/>
          </a:p>
        </p:txBody>
      </p:sp>
      <p:sp>
        <p:nvSpPr>
          <p:cNvPr id="5" name="TextShape 2">
            <a:extLst>
              <a:ext uri="{FF2B5EF4-FFF2-40B4-BE49-F238E27FC236}">
                <a16:creationId xmlns:a16="http://schemas.microsoft.com/office/drawing/2014/main" id="{2431FB32-A066-F1D0-AA82-67073A13C68A}"/>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Aspects généraux</a:t>
            </a:r>
            <a:endParaRPr lang="fr-FR" sz="3200" spc="-1" dirty="0">
              <a:solidFill>
                <a:srgbClr val="156082"/>
              </a:solidFill>
              <a:latin typeface="Aptos Display"/>
            </a:endParaRPr>
          </a:p>
        </p:txBody>
      </p:sp>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245971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00651" y="1486805"/>
            <a:ext cx="9943493" cy="4519747"/>
          </a:xfrm>
        </p:spPr>
        <p:txBody>
          <a:bodyPr>
            <a:normAutofit fontScale="92500" lnSpcReduction="10000"/>
          </a:bodyPr>
          <a:lstStyle/>
          <a:p>
            <a:pPr marL="452438" indent="-452438">
              <a:buFont typeface="Wingdings" pitchFamily="2" charset="2"/>
              <a:buChar char="Ø"/>
            </a:pPr>
            <a:r>
              <a:rPr lang="fr-BE" sz="2400" spc="-1" dirty="0">
                <a:latin typeface="Calibri"/>
              </a:rPr>
              <a:t>Doivent être détenteur/</a:t>
            </a:r>
            <a:r>
              <a:rPr lang="fr-BE" sz="2400" spc="-1" dirty="0" err="1">
                <a:latin typeface="Calibri"/>
              </a:rPr>
              <a:t>trice</a:t>
            </a:r>
            <a:r>
              <a:rPr lang="fr-BE" sz="2400" spc="-1" dirty="0">
                <a:latin typeface="Calibri"/>
              </a:rPr>
              <a:t> du MSFE dans les 6 ans à dater de leur 1</a:t>
            </a:r>
            <a:r>
              <a:rPr lang="fr-BE" sz="2400" spc="-1" baseline="30000" dirty="0">
                <a:latin typeface="Calibri"/>
              </a:rPr>
              <a:t>ère</a:t>
            </a:r>
            <a:r>
              <a:rPr lang="fr-BE" sz="2400" spc="-1" dirty="0">
                <a:latin typeface="Calibri"/>
              </a:rPr>
              <a:t> désignation </a:t>
            </a:r>
            <a:br>
              <a:rPr lang="fr-BE" sz="2400" spc="-1" dirty="0">
                <a:latin typeface="Calibri"/>
              </a:rPr>
            </a:br>
            <a:r>
              <a:rPr lang="fr-BE" sz="2400" dirty="0">
                <a:solidFill>
                  <a:srgbClr val="006F7B"/>
                </a:solidFill>
                <a:latin typeface="Calibri" panose="020F0502020204030204" pitchFamily="34" charset="0"/>
                <a:cs typeface="Calibri" panose="020F0502020204030204" pitchFamily="34" charset="0"/>
              </a:rPr>
              <a:t>les enseignant.es de HE ou d’établissements de promotion sociale en charge des unités d’enseignement relevant des axes de formation suivants </a:t>
            </a:r>
            <a:r>
              <a:rPr lang="fr-BE" sz="2400" spc="-1" dirty="0">
                <a:latin typeface="Calibri"/>
              </a:rPr>
              <a:t>:</a:t>
            </a:r>
          </a:p>
          <a:p>
            <a:pPr marL="892175" indent="-452438">
              <a:buNone/>
            </a:pPr>
            <a:r>
              <a:rPr lang="fr-BE" sz="2400" spc="-1" dirty="0">
                <a:latin typeface="Calibri"/>
              </a:rPr>
              <a:t>	Axe 1. Aspects didactiques visant des matières qui seront enseignées</a:t>
            </a:r>
            <a:br>
              <a:rPr lang="fr-BE" sz="2400" spc="-1" dirty="0">
                <a:latin typeface="Calibri"/>
              </a:rPr>
            </a:br>
            <a:r>
              <a:rPr lang="fr-BE" sz="2400" spc="-1" dirty="0">
                <a:latin typeface="Calibri"/>
              </a:rPr>
              <a:t>            par le futur enseignant</a:t>
            </a:r>
          </a:p>
          <a:p>
            <a:pPr marL="892175" indent="-452438">
              <a:buNone/>
            </a:pPr>
            <a:r>
              <a:rPr lang="fr-BE" sz="2400" spc="-1" dirty="0">
                <a:latin typeface="Calibri"/>
              </a:rPr>
              <a:t>	Axe 3. Formation à et par la pratique </a:t>
            </a:r>
          </a:p>
          <a:p>
            <a:pPr marL="892175" indent="-452438">
              <a:buNone/>
            </a:pPr>
            <a:r>
              <a:rPr lang="fr-BE" sz="2400" spc="-1" dirty="0">
                <a:latin typeface="Calibri"/>
              </a:rPr>
              <a:t>	Axe 4. Formation didactique et pédagogique</a:t>
            </a:r>
          </a:p>
          <a:p>
            <a:pPr marL="892175" indent="-452438">
              <a:buNone/>
            </a:pPr>
            <a:r>
              <a:rPr lang="fr-BE" sz="2400" spc="-1" dirty="0">
                <a:latin typeface="Calibri"/>
              </a:rPr>
              <a:t>	Axe 6. Formation à et par la recherche en éducation et en didactique</a:t>
            </a:r>
          </a:p>
          <a:p>
            <a:pPr marL="452438" indent="-452438">
              <a:buFont typeface="Wingdings" pitchFamily="2" charset="2"/>
              <a:buChar char="Ø"/>
            </a:pPr>
            <a:endParaRPr lang="fr-BE" sz="2400" spc="-1" dirty="0">
              <a:latin typeface="Calibri"/>
            </a:endParaRPr>
          </a:p>
          <a:p>
            <a:pPr marL="452438" indent="-452438">
              <a:buFont typeface="Wingdings" pitchFamily="2" charset="2"/>
              <a:buChar char="Ø"/>
            </a:pPr>
            <a:r>
              <a:rPr lang="fr-BE" sz="2400" spc="-1" dirty="0">
                <a:latin typeface="Calibri"/>
              </a:rPr>
              <a:t>Le CAPAES continue à conditionner la nomination des autres enseignants de l’enseignement supérieur </a:t>
            </a:r>
          </a:p>
          <a:p>
            <a:pPr marL="452438" indent="-452438">
              <a:buFont typeface="Wingdings" pitchFamily="2" charset="2"/>
              <a:buChar char="Ø"/>
            </a:pPr>
            <a:endParaRPr lang="fr-BE" sz="2400" dirty="0"/>
          </a:p>
          <a:p>
            <a:pPr marL="452438" indent="-452438">
              <a:buFont typeface="Wingdings" pitchFamily="2" charset="2"/>
              <a:buChar char="Ø"/>
            </a:pPr>
            <a:r>
              <a:rPr lang="fr-BE" sz="2400" dirty="0">
                <a:solidFill>
                  <a:srgbClr val="006F7B"/>
                </a:solidFill>
                <a:latin typeface="Calibri" panose="020F0502020204030204" pitchFamily="34" charset="0"/>
                <a:cs typeface="Calibri" panose="020F0502020204030204" pitchFamily="34" charset="0"/>
              </a:rPr>
              <a:t>Accessible aux candidats non en fonction </a:t>
            </a:r>
          </a:p>
          <a:p>
            <a:pPr>
              <a:buFont typeface="Wingdings" pitchFamily="2" charset="2"/>
              <a:buChar char="Ø"/>
            </a:pPr>
            <a:endParaRPr lang="fr-BE" sz="2400" dirty="0">
              <a:solidFill>
                <a:srgbClr val="FF0000"/>
              </a:solidFill>
            </a:endParaRPr>
          </a:p>
        </p:txBody>
      </p:sp>
      <p:grpSp>
        <p:nvGrpSpPr>
          <p:cNvPr id="18" name="Graphique 4" descr="Groupe d’hommes contour">
            <a:extLst>
              <a:ext uri="{FF2B5EF4-FFF2-40B4-BE49-F238E27FC236}">
                <a16:creationId xmlns:a16="http://schemas.microsoft.com/office/drawing/2014/main" id="{746BEEF7-01AF-C795-C599-AA5AAB741ADB}"/>
              </a:ext>
            </a:extLst>
          </p:cNvPr>
          <p:cNvGrpSpPr/>
          <p:nvPr/>
        </p:nvGrpSpPr>
        <p:grpSpPr>
          <a:xfrm>
            <a:off x="280382" y="241865"/>
            <a:ext cx="820270" cy="762000"/>
            <a:chOff x="-1067295" y="499789"/>
            <a:chExt cx="820270" cy="762000"/>
          </a:xfrm>
          <a:solidFill>
            <a:srgbClr val="156082"/>
          </a:solidFill>
        </p:grpSpPr>
        <p:sp>
          <p:nvSpPr>
            <p:cNvPr id="19" name="Forme libre : forme 18">
              <a:extLst>
                <a:ext uri="{FF2B5EF4-FFF2-40B4-BE49-F238E27FC236}">
                  <a16:creationId xmlns:a16="http://schemas.microsoft.com/office/drawing/2014/main" id="{7C76C312-7F7F-F7BE-0E64-96B4FE6F8D9F}"/>
                </a:ext>
              </a:extLst>
            </p:cNvPr>
            <p:cNvSpPr/>
            <p:nvPr/>
          </p:nvSpPr>
          <p:spPr>
            <a:xfrm>
              <a:off x="-990535" y="756763"/>
              <a:ext cx="152409" cy="505025"/>
            </a:xfrm>
            <a:custGeom>
              <a:avLst/>
              <a:gdLst>
                <a:gd name="connsiteX0" fmla="*/ 142885 w 152409"/>
                <a:gd name="connsiteY0" fmla="*/ 0 h 505025"/>
                <a:gd name="connsiteX1" fmla="*/ 133360 w 152409"/>
                <a:gd name="connsiteY1" fmla="*/ 9525 h 505025"/>
                <a:gd name="connsiteX2" fmla="*/ 133255 w 152409"/>
                <a:gd name="connsiteY2" fmla="*/ 485975 h 505025"/>
                <a:gd name="connsiteX3" fmla="*/ 85725 w 152409"/>
                <a:gd name="connsiteY3" fmla="*/ 485975 h 505025"/>
                <a:gd name="connsiteX4" fmla="*/ 85725 w 152409"/>
                <a:gd name="connsiteY4" fmla="*/ 219275 h 505025"/>
                <a:gd name="connsiteX5" fmla="*/ 66675 w 152409"/>
                <a:gd name="connsiteY5" fmla="*/ 219275 h 505025"/>
                <a:gd name="connsiteX6" fmla="*/ 66675 w 152409"/>
                <a:gd name="connsiteY6" fmla="*/ 485975 h 505025"/>
                <a:gd name="connsiteX7" fmla="*/ 19050 w 152409"/>
                <a:gd name="connsiteY7" fmla="*/ 485975 h 505025"/>
                <a:gd name="connsiteX8" fmla="*/ 19050 w 152409"/>
                <a:gd name="connsiteY8" fmla="*/ 9525 h 505025"/>
                <a:gd name="connsiteX9" fmla="*/ 9525 w 152409"/>
                <a:gd name="connsiteY9" fmla="*/ 0 h 505025"/>
                <a:gd name="connsiteX10" fmla="*/ 0 w 152409"/>
                <a:gd name="connsiteY10" fmla="*/ 9525 h 505025"/>
                <a:gd name="connsiteX11" fmla="*/ 0 w 152409"/>
                <a:gd name="connsiteY11" fmla="*/ 505025 h 505025"/>
                <a:gd name="connsiteX12" fmla="*/ 152305 w 152409"/>
                <a:gd name="connsiteY12" fmla="*/ 505025 h 505025"/>
                <a:gd name="connsiteX13" fmla="*/ 152410 w 152409"/>
                <a:gd name="connsiteY13" fmla="*/ 9525 h 505025"/>
                <a:gd name="connsiteX14" fmla="*/ 142885 w 152409"/>
                <a:gd name="connsiteY14" fmla="*/ 0 h 5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9" h="505025">
                  <a:moveTo>
                    <a:pt x="142885" y="0"/>
                  </a:moveTo>
                  <a:cubicBezTo>
                    <a:pt x="137624" y="0"/>
                    <a:pt x="133360" y="4264"/>
                    <a:pt x="133360" y="9525"/>
                  </a:cubicBezTo>
                  <a:lnTo>
                    <a:pt x="133255" y="485975"/>
                  </a:lnTo>
                  <a:lnTo>
                    <a:pt x="85725" y="485975"/>
                  </a:lnTo>
                  <a:lnTo>
                    <a:pt x="85725" y="219275"/>
                  </a:lnTo>
                  <a:lnTo>
                    <a:pt x="66675" y="219275"/>
                  </a:lnTo>
                  <a:lnTo>
                    <a:pt x="66675" y="485975"/>
                  </a:lnTo>
                  <a:lnTo>
                    <a:pt x="19050" y="485975"/>
                  </a:lnTo>
                  <a:lnTo>
                    <a:pt x="19050" y="9525"/>
                  </a:lnTo>
                  <a:cubicBezTo>
                    <a:pt x="19050" y="4264"/>
                    <a:pt x="14786" y="0"/>
                    <a:pt x="9525" y="0"/>
                  </a:cubicBezTo>
                  <a:cubicBezTo>
                    <a:pt x="4264" y="0"/>
                    <a:pt x="0" y="4264"/>
                    <a:pt x="0" y="9525"/>
                  </a:cubicBezTo>
                  <a:lnTo>
                    <a:pt x="0" y="505025"/>
                  </a:lnTo>
                  <a:lnTo>
                    <a:pt x="152305" y="505025"/>
                  </a:lnTo>
                  <a:lnTo>
                    <a:pt x="152410" y="9525"/>
                  </a:lnTo>
                  <a:cubicBezTo>
                    <a:pt x="152410" y="4264"/>
                    <a:pt x="148145" y="0"/>
                    <a:pt x="142885" y="0"/>
                  </a:cubicBezTo>
                  <a:close/>
                </a:path>
              </a:pathLst>
            </a:custGeom>
            <a:grpFill/>
            <a:ln w="9525" cap="flat">
              <a:noFill/>
              <a:prstDash val="solid"/>
              <a:miter/>
            </a:ln>
          </p:spPr>
          <p:txBody>
            <a:bodyPr rtlCol="0" anchor="ctr"/>
            <a:lstStyle/>
            <a:p>
              <a:endParaRPr lang="fr-BE"/>
            </a:p>
          </p:txBody>
        </p:sp>
        <p:sp>
          <p:nvSpPr>
            <p:cNvPr id="20" name="Forme libre : forme 19">
              <a:extLst>
                <a:ext uri="{FF2B5EF4-FFF2-40B4-BE49-F238E27FC236}">
                  <a16:creationId xmlns:a16="http://schemas.microsoft.com/office/drawing/2014/main" id="{D172237D-EEB6-0E4C-E128-700DBF554C23}"/>
                </a:ext>
              </a:extLst>
            </p:cNvPr>
            <p:cNvSpPr/>
            <p:nvPr/>
          </p:nvSpPr>
          <p:spPr>
            <a:xfrm>
              <a:off x="-981010" y="499789"/>
              <a:ext cx="133350" cy="133350"/>
            </a:xfrm>
            <a:custGeom>
              <a:avLst/>
              <a:gdLst>
                <a:gd name="connsiteX0" fmla="*/ 66675 w 133350"/>
                <a:gd name="connsiteY0" fmla="*/ 133350 h 133350"/>
                <a:gd name="connsiteX1" fmla="*/ 133350 w 133350"/>
                <a:gd name="connsiteY1" fmla="*/ 66675 h 133350"/>
                <a:gd name="connsiteX2" fmla="*/ 66675 w 133350"/>
                <a:gd name="connsiteY2" fmla="*/ 0 h 133350"/>
                <a:gd name="connsiteX3" fmla="*/ 0 w 133350"/>
                <a:gd name="connsiteY3" fmla="*/ 66675 h 133350"/>
                <a:gd name="connsiteX4" fmla="*/ 66675 w 133350"/>
                <a:gd name="connsiteY4" fmla="*/ 133350 h 133350"/>
                <a:gd name="connsiteX5" fmla="*/ 66675 w 133350"/>
                <a:gd name="connsiteY5" fmla="*/ 19050 h 133350"/>
                <a:gd name="connsiteX6" fmla="*/ 114300 w 133350"/>
                <a:gd name="connsiteY6" fmla="*/ 66675 h 133350"/>
                <a:gd name="connsiteX7" fmla="*/ 66675 w 133350"/>
                <a:gd name="connsiteY7" fmla="*/ 114300 h 133350"/>
                <a:gd name="connsiteX8" fmla="*/ 19050 w 133350"/>
                <a:gd name="connsiteY8" fmla="*/ 66675 h 133350"/>
                <a:gd name="connsiteX9" fmla="*/ 66675 w 133350"/>
                <a:gd name="connsiteY9"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133350">
                  <a:moveTo>
                    <a:pt x="66675" y="133350"/>
                  </a:moveTo>
                  <a:cubicBezTo>
                    <a:pt x="103499" y="133350"/>
                    <a:pt x="133350" y="103499"/>
                    <a:pt x="133350" y="66675"/>
                  </a:cubicBezTo>
                  <a:cubicBezTo>
                    <a:pt x="133350" y="29851"/>
                    <a:pt x="103499" y="0"/>
                    <a:pt x="66675" y="0"/>
                  </a:cubicBezTo>
                  <a:cubicBezTo>
                    <a:pt x="29851" y="0"/>
                    <a:pt x="0" y="29851"/>
                    <a:pt x="0" y="66675"/>
                  </a:cubicBezTo>
                  <a:cubicBezTo>
                    <a:pt x="42" y="103482"/>
                    <a:pt x="29868" y="133308"/>
                    <a:pt x="66675" y="133350"/>
                  </a:cubicBezTo>
                  <a:close/>
                  <a:moveTo>
                    <a:pt x="66675" y="19050"/>
                  </a:moveTo>
                  <a:cubicBezTo>
                    <a:pt x="92977" y="19050"/>
                    <a:pt x="114300" y="40373"/>
                    <a:pt x="114300" y="66675"/>
                  </a:cubicBezTo>
                  <a:cubicBezTo>
                    <a:pt x="114300" y="92977"/>
                    <a:pt x="92977" y="114300"/>
                    <a:pt x="66675" y="114300"/>
                  </a:cubicBezTo>
                  <a:cubicBezTo>
                    <a:pt x="40373" y="114300"/>
                    <a:pt x="19050" y="92977"/>
                    <a:pt x="19050" y="66675"/>
                  </a:cubicBezTo>
                  <a:cubicBezTo>
                    <a:pt x="19081" y="40385"/>
                    <a:pt x="40385" y="19081"/>
                    <a:pt x="66675" y="19050"/>
                  </a:cubicBezTo>
                  <a:close/>
                </a:path>
              </a:pathLst>
            </a:custGeom>
            <a:grpFill/>
            <a:ln w="9525" cap="flat">
              <a:noFill/>
              <a:prstDash val="solid"/>
              <a:miter/>
            </a:ln>
          </p:spPr>
          <p:txBody>
            <a:bodyPr rtlCol="0" anchor="ctr"/>
            <a:lstStyle/>
            <a:p>
              <a:endParaRPr lang="fr-BE"/>
            </a:p>
          </p:txBody>
        </p:sp>
        <p:sp>
          <p:nvSpPr>
            <p:cNvPr id="21" name="Forme libre : forme 20">
              <a:extLst>
                <a:ext uri="{FF2B5EF4-FFF2-40B4-BE49-F238E27FC236}">
                  <a16:creationId xmlns:a16="http://schemas.microsoft.com/office/drawing/2014/main" id="{F331E336-53AB-FDC9-E19E-C8C6E347CB62}"/>
                </a:ext>
              </a:extLst>
            </p:cNvPr>
            <p:cNvSpPr/>
            <p:nvPr/>
          </p:nvSpPr>
          <p:spPr>
            <a:xfrm>
              <a:off x="-476185" y="756763"/>
              <a:ext cx="152409" cy="505025"/>
            </a:xfrm>
            <a:custGeom>
              <a:avLst/>
              <a:gdLst>
                <a:gd name="connsiteX0" fmla="*/ 142885 w 152409"/>
                <a:gd name="connsiteY0" fmla="*/ 0 h 505025"/>
                <a:gd name="connsiteX1" fmla="*/ 133360 w 152409"/>
                <a:gd name="connsiteY1" fmla="*/ 9525 h 505025"/>
                <a:gd name="connsiteX2" fmla="*/ 133255 w 152409"/>
                <a:gd name="connsiteY2" fmla="*/ 485975 h 505025"/>
                <a:gd name="connsiteX3" fmla="*/ 85725 w 152409"/>
                <a:gd name="connsiteY3" fmla="*/ 485975 h 505025"/>
                <a:gd name="connsiteX4" fmla="*/ 85725 w 152409"/>
                <a:gd name="connsiteY4" fmla="*/ 219275 h 505025"/>
                <a:gd name="connsiteX5" fmla="*/ 66675 w 152409"/>
                <a:gd name="connsiteY5" fmla="*/ 219275 h 505025"/>
                <a:gd name="connsiteX6" fmla="*/ 66675 w 152409"/>
                <a:gd name="connsiteY6" fmla="*/ 485975 h 505025"/>
                <a:gd name="connsiteX7" fmla="*/ 19050 w 152409"/>
                <a:gd name="connsiteY7" fmla="*/ 485975 h 505025"/>
                <a:gd name="connsiteX8" fmla="*/ 19050 w 152409"/>
                <a:gd name="connsiteY8" fmla="*/ 9525 h 505025"/>
                <a:gd name="connsiteX9" fmla="*/ 9525 w 152409"/>
                <a:gd name="connsiteY9" fmla="*/ 0 h 505025"/>
                <a:gd name="connsiteX10" fmla="*/ 0 w 152409"/>
                <a:gd name="connsiteY10" fmla="*/ 9525 h 505025"/>
                <a:gd name="connsiteX11" fmla="*/ 0 w 152409"/>
                <a:gd name="connsiteY11" fmla="*/ 505025 h 505025"/>
                <a:gd name="connsiteX12" fmla="*/ 152305 w 152409"/>
                <a:gd name="connsiteY12" fmla="*/ 505025 h 505025"/>
                <a:gd name="connsiteX13" fmla="*/ 152410 w 152409"/>
                <a:gd name="connsiteY13" fmla="*/ 9525 h 505025"/>
                <a:gd name="connsiteX14" fmla="*/ 142885 w 152409"/>
                <a:gd name="connsiteY14" fmla="*/ 0 h 5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9" h="505025">
                  <a:moveTo>
                    <a:pt x="142885" y="0"/>
                  </a:moveTo>
                  <a:cubicBezTo>
                    <a:pt x="137624" y="0"/>
                    <a:pt x="133360" y="4264"/>
                    <a:pt x="133360" y="9525"/>
                  </a:cubicBezTo>
                  <a:lnTo>
                    <a:pt x="133255" y="485975"/>
                  </a:lnTo>
                  <a:lnTo>
                    <a:pt x="85725" y="485975"/>
                  </a:lnTo>
                  <a:lnTo>
                    <a:pt x="85725" y="219275"/>
                  </a:lnTo>
                  <a:lnTo>
                    <a:pt x="66675" y="219275"/>
                  </a:lnTo>
                  <a:lnTo>
                    <a:pt x="66675" y="485975"/>
                  </a:lnTo>
                  <a:lnTo>
                    <a:pt x="19050" y="485975"/>
                  </a:lnTo>
                  <a:lnTo>
                    <a:pt x="19050" y="9525"/>
                  </a:lnTo>
                  <a:cubicBezTo>
                    <a:pt x="19050" y="4264"/>
                    <a:pt x="14786" y="0"/>
                    <a:pt x="9525" y="0"/>
                  </a:cubicBezTo>
                  <a:cubicBezTo>
                    <a:pt x="4264" y="0"/>
                    <a:pt x="0" y="4264"/>
                    <a:pt x="0" y="9525"/>
                  </a:cubicBezTo>
                  <a:lnTo>
                    <a:pt x="0" y="505025"/>
                  </a:lnTo>
                  <a:lnTo>
                    <a:pt x="152305" y="505025"/>
                  </a:lnTo>
                  <a:lnTo>
                    <a:pt x="152410" y="9525"/>
                  </a:lnTo>
                  <a:cubicBezTo>
                    <a:pt x="152410" y="4264"/>
                    <a:pt x="148145" y="0"/>
                    <a:pt x="142885" y="0"/>
                  </a:cubicBezTo>
                  <a:close/>
                </a:path>
              </a:pathLst>
            </a:custGeom>
            <a:grpFill/>
            <a:ln w="9525" cap="flat">
              <a:noFill/>
              <a:prstDash val="solid"/>
              <a:miter/>
            </a:ln>
          </p:spPr>
          <p:txBody>
            <a:bodyPr rtlCol="0" anchor="ctr"/>
            <a:lstStyle/>
            <a:p>
              <a:endParaRPr lang="fr-BE"/>
            </a:p>
          </p:txBody>
        </p:sp>
        <p:sp>
          <p:nvSpPr>
            <p:cNvPr id="22" name="Forme libre : forme 21">
              <a:extLst>
                <a:ext uri="{FF2B5EF4-FFF2-40B4-BE49-F238E27FC236}">
                  <a16:creationId xmlns:a16="http://schemas.microsoft.com/office/drawing/2014/main" id="{0D75974A-B08A-D403-5152-4C9A6ABBA0FA}"/>
                </a:ext>
              </a:extLst>
            </p:cNvPr>
            <p:cNvSpPr/>
            <p:nvPr/>
          </p:nvSpPr>
          <p:spPr>
            <a:xfrm>
              <a:off x="-466660" y="499789"/>
              <a:ext cx="133350" cy="133350"/>
            </a:xfrm>
            <a:custGeom>
              <a:avLst/>
              <a:gdLst>
                <a:gd name="connsiteX0" fmla="*/ 66675 w 133350"/>
                <a:gd name="connsiteY0" fmla="*/ 133350 h 133350"/>
                <a:gd name="connsiteX1" fmla="*/ 133350 w 133350"/>
                <a:gd name="connsiteY1" fmla="*/ 66675 h 133350"/>
                <a:gd name="connsiteX2" fmla="*/ 66675 w 133350"/>
                <a:gd name="connsiteY2" fmla="*/ 0 h 133350"/>
                <a:gd name="connsiteX3" fmla="*/ 0 w 133350"/>
                <a:gd name="connsiteY3" fmla="*/ 66675 h 133350"/>
                <a:gd name="connsiteX4" fmla="*/ 66675 w 133350"/>
                <a:gd name="connsiteY4" fmla="*/ 133350 h 133350"/>
                <a:gd name="connsiteX5" fmla="*/ 66675 w 133350"/>
                <a:gd name="connsiteY5" fmla="*/ 19050 h 133350"/>
                <a:gd name="connsiteX6" fmla="*/ 114300 w 133350"/>
                <a:gd name="connsiteY6" fmla="*/ 66675 h 133350"/>
                <a:gd name="connsiteX7" fmla="*/ 66675 w 133350"/>
                <a:gd name="connsiteY7" fmla="*/ 114300 h 133350"/>
                <a:gd name="connsiteX8" fmla="*/ 19050 w 133350"/>
                <a:gd name="connsiteY8" fmla="*/ 66675 h 133350"/>
                <a:gd name="connsiteX9" fmla="*/ 66675 w 133350"/>
                <a:gd name="connsiteY9"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133350">
                  <a:moveTo>
                    <a:pt x="66675" y="133350"/>
                  </a:moveTo>
                  <a:cubicBezTo>
                    <a:pt x="103499" y="133350"/>
                    <a:pt x="133350" y="103499"/>
                    <a:pt x="133350" y="66675"/>
                  </a:cubicBezTo>
                  <a:cubicBezTo>
                    <a:pt x="133350" y="29851"/>
                    <a:pt x="103499" y="0"/>
                    <a:pt x="66675" y="0"/>
                  </a:cubicBezTo>
                  <a:cubicBezTo>
                    <a:pt x="29851" y="0"/>
                    <a:pt x="0" y="29851"/>
                    <a:pt x="0" y="66675"/>
                  </a:cubicBezTo>
                  <a:cubicBezTo>
                    <a:pt x="42" y="103482"/>
                    <a:pt x="29868" y="133308"/>
                    <a:pt x="66675" y="133350"/>
                  </a:cubicBezTo>
                  <a:close/>
                  <a:moveTo>
                    <a:pt x="66675" y="19050"/>
                  </a:moveTo>
                  <a:cubicBezTo>
                    <a:pt x="92977" y="19050"/>
                    <a:pt x="114300" y="40373"/>
                    <a:pt x="114300" y="66675"/>
                  </a:cubicBezTo>
                  <a:cubicBezTo>
                    <a:pt x="114300" y="92977"/>
                    <a:pt x="92977" y="114300"/>
                    <a:pt x="66675" y="114300"/>
                  </a:cubicBezTo>
                  <a:cubicBezTo>
                    <a:pt x="40373" y="114300"/>
                    <a:pt x="19050" y="92977"/>
                    <a:pt x="19050" y="66675"/>
                  </a:cubicBezTo>
                  <a:cubicBezTo>
                    <a:pt x="19081" y="40385"/>
                    <a:pt x="40385" y="19081"/>
                    <a:pt x="66675" y="19050"/>
                  </a:cubicBezTo>
                  <a:close/>
                </a:path>
              </a:pathLst>
            </a:custGeom>
            <a:grpFill/>
            <a:ln w="9525" cap="flat">
              <a:noFill/>
              <a:prstDash val="solid"/>
              <a:miter/>
            </a:ln>
          </p:spPr>
          <p:txBody>
            <a:bodyPr rtlCol="0" anchor="ctr"/>
            <a:lstStyle/>
            <a:p>
              <a:endParaRPr lang="fr-BE"/>
            </a:p>
          </p:txBody>
        </p:sp>
        <p:sp>
          <p:nvSpPr>
            <p:cNvPr id="23" name="Forme libre : forme 22">
              <a:extLst>
                <a:ext uri="{FF2B5EF4-FFF2-40B4-BE49-F238E27FC236}">
                  <a16:creationId xmlns:a16="http://schemas.microsoft.com/office/drawing/2014/main" id="{EC576AA4-19A9-5B07-D79F-CF9C817F39CE}"/>
                </a:ext>
              </a:extLst>
            </p:cNvPr>
            <p:cNvSpPr/>
            <p:nvPr/>
          </p:nvSpPr>
          <p:spPr>
            <a:xfrm>
              <a:off x="-516266" y="652211"/>
              <a:ext cx="269240" cy="314362"/>
            </a:xfrm>
            <a:custGeom>
              <a:avLst/>
              <a:gdLst>
                <a:gd name="connsiteX0" fmla="*/ 268386 w 269240"/>
                <a:gd name="connsiteY0" fmla="*/ 269145 h 314362"/>
                <a:gd name="connsiteX1" fmla="*/ 250288 w 269240"/>
                <a:gd name="connsiteY1" fmla="*/ 80083 h 314362"/>
                <a:gd name="connsiteX2" fmla="*/ 244897 w 269240"/>
                <a:gd name="connsiteY2" fmla="*/ 62767 h 314362"/>
                <a:gd name="connsiteX3" fmla="*/ 237763 w 269240"/>
                <a:gd name="connsiteY3" fmla="*/ 52356 h 314362"/>
                <a:gd name="connsiteX4" fmla="*/ 169707 w 269240"/>
                <a:gd name="connsiteY4" fmla="*/ 8893 h 314362"/>
                <a:gd name="connsiteX5" fmla="*/ 63027 w 269240"/>
                <a:gd name="connsiteY5" fmla="*/ 8893 h 314362"/>
                <a:gd name="connsiteX6" fmla="*/ 0 w 269240"/>
                <a:gd name="connsiteY6" fmla="*/ 47260 h 314362"/>
                <a:gd name="connsiteX7" fmla="*/ 8811 w 269240"/>
                <a:gd name="connsiteY7" fmla="*/ 65357 h 314362"/>
                <a:gd name="connsiteX8" fmla="*/ 69161 w 269240"/>
                <a:gd name="connsiteY8" fmla="*/ 26962 h 314362"/>
                <a:gd name="connsiteX9" fmla="*/ 163563 w 269240"/>
                <a:gd name="connsiteY9" fmla="*/ 26962 h 314362"/>
                <a:gd name="connsiteX10" fmla="*/ 223571 w 269240"/>
                <a:gd name="connsiteY10" fmla="*/ 65062 h 314362"/>
                <a:gd name="connsiteX11" fmla="*/ 228133 w 269240"/>
                <a:gd name="connsiteY11" fmla="*/ 71834 h 314362"/>
                <a:gd name="connsiteX12" fmla="*/ 231429 w 269240"/>
                <a:gd name="connsiteY12" fmla="*/ 82426 h 314362"/>
                <a:gd name="connsiteX13" fmla="*/ 249526 w 269240"/>
                <a:gd name="connsiteY13" fmla="*/ 271421 h 314362"/>
                <a:gd name="connsiteX14" fmla="*/ 246221 w 269240"/>
                <a:gd name="connsiteY14" fmla="*/ 290614 h 314362"/>
                <a:gd name="connsiteX15" fmla="*/ 232686 w 269240"/>
                <a:gd name="connsiteY15" fmla="*/ 295253 h 314362"/>
                <a:gd name="connsiteX16" fmla="*/ 223161 w 269240"/>
                <a:gd name="connsiteY16" fmla="*/ 304778 h 314362"/>
                <a:gd name="connsiteX17" fmla="*/ 232686 w 269240"/>
                <a:gd name="connsiteY17" fmla="*/ 314303 h 314362"/>
                <a:gd name="connsiteX18" fmla="*/ 260528 w 269240"/>
                <a:gd name="connsiteY18" fmla="*/ 303054 h 314362"/>
                <a:gd name="connsiteX19" fmla="*/ 268386 w 269240"/>
                <a:gd name="connsiteY19" fmla="*/ 269145 h 31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9240" h="314362">
                  <a:moveTo>
                    <a:pt x="268386" y="269145"/>
                  </a:moveTo>
                  <a:lnTo>
                    <a:pt x="250288" y="80083"/>
                  </a:lnTo>
                  <a:cubicBezTo>
                    <a:pt x="249525" y="74039"/>
                    <a:pt x="247700" y="68176"/>
                    <a:pt x="244897" y="62767"/>
                  </a:cubicBezTo>
                  <a:cubicBezTo>
                    <a:pt x="242895" y="59053"/>
                    <a:pt x="240503" y="55564"/>
                    <a:pt x="237763" y="52356"/>
                  </a:cubicBezTo>
                  <a:cubicBezTo>
                    <a:pt x="219016" y="32469"/>
                    <a:pt x="195634" y="17536"/>
                    <a:pt x="169707" y="8893"/>
                  </a:cubicBezTo>
                  <a:cubicBezTo>
                    <a:pt x="135135" y="-2964"/>
                    <a:pt x="97599" y="-2964"/>
                    <a:pt x="63027" y="8893"/>
                  </a:cubicBezTo>
                  <a:cubicBezTo>
                    <a:pt x="39402" y="16784"/>
                    <a:pt x="17859" y="29898"/>
                    <a:pt x="0" y="47260"/>
                  </a:cubicBezTo>
                  <a:cubicBezTo>
                    <a:pt x="3720" y="52879"/>
                    <a:pt x="6682" y="58964"/>
                    <a:pt x="8811" y="65357"/>
                  </a:cubicBezTo>
                  <a:cubicBezTo>
                    <a:pt x="25448" y="47771"/>
                    <a:pt x="46182" y="34580"/>
                    <a:pt x="69161" y="26962"/>
                  </a:cubicBezTo>
                  <a:cubicBezTo>
                    <a:pt x="99751" y="16453"/>
                    <a:pt x="132974" y="16453"/>
                    <a:pt x="163563" y="26962"/>
                  </a:cubicBezTo>
                  <a:cubicBezTo>
                    <a:pt x="186397" y="34530"/>
                    <a:pt x="207010" y="47616"/>
                    <a:pt x="223571" y="65062"/>
                  </a:cubicBezTo>
                  <a:cubicBezTo>
                    <a:pt x="225320" y="67157"/>
                    <a:pt x="226848" y="69427"/>
                    <a:pt x="228133" y="71834"/>
                  </a:cubicBezTo>
                  <a:cubicBezTo>
                    <a:pt x="229826" y="75152"/>
                    <a:pt x="230940" y="78734"/>
                    <a:pt x="231429" y="82426"/>
                  </a:cubicBezTo>
                  <a:lnTo>
                    <a:pt x="249526" y="271421"/>
                  </a:lnTo>
                  <a:cubicBezTo>
                    <a:pt x="251152" y="278000"/>
                    <a:pt x="249954" y="284958"/>
                    <a:pt x="246221" y="290614"/>
                  </a:cubicBezTo>
                  <a:cubicBezTo>
                    <a:pt x="242601" y="294059"/>
                    <a:pt x="237658" y="295753"/>
                    <a:pt x="232686" y="295253"/>
                  </a:cubicBezTo>
                  <a:cubicBezTo>
                    <a:pt x="227426" y="295253"/>
                    <a:pt x="223161" y="299517"/>
                    <a:pt x="223161" y="304778"/>
                  </a:cubicBezTo>
                  <a:cubicBezTo>
                    <a:pt x="223161" y="310039"/>
                    <a:pt x="227426" y="314303"/>
                    <a:pt x="232686" y="314303"/>
                  </a:cubicBezTo>
                  <a:cubicBezTo>
                    <a:pt x="243184" y="314915"/>
                    <a:pt x="253402" y="310787"/>
                    <a:pt x="260528" y="303054"/>
                  </a:cubicBezTo>
                  <a:cubicBezTo>
                    <a:pt x="267965" y="293436"/>
                    <a:pt x="270835" y="281053"/>
                    <a:pt x="268386" y="269145"/>
                  </a:cubicBezTo>
                  <a:close/>
                </a:path>
              </a:pathLst>
            </a:custGeom>
            <a:grpFill/>
            <a:ln w="9525" cap="flat">
              <a:noFill/>
              <a:prstDash val="solid"/>
              <a:miter/>
            </a:ln>
          </p:spPr>
          <p:txBody>
            <a:bodyPr rtlCol="0" anchor="ctr"/>
            <a:lstStyle/>
            <a:p>
              <a:endParaRPr lang="fr-BE"/>
            </a:p>
          </p:txBody>
        </p:sp>
        <p:sp>
          <p:nvSpPr>
            <p:cNvPr id="24" name="Forme libre : forme 23">
              <a:extLst>
                <a:ext uri="{FF2B5EF4-FFF2-40B4-BE49-F238E27FC236}">
                  <a16:creationId xmlns:a16="http://schemas.microsoft.com/office/drawing/2014/main" id="{C5B302C3-724E-52D7-8BEF-2D86FA4DB12D}"/>
                </a:ext>
              </a:extLst>
            </p:cNvPr>
            <p:cNvSpPr/>
            <p:nvPr/>
          </p:nvSpPr>
          <p:spPr>
            <a:xfrm>
              <a:off x="-1067295" y="652236"/>
              <a:ext cx="269613" cy="314335"/>
            </a:xfrm>
            <a:custGeom>
              <a:avLst/>
              <a:gdLst>
                <a:gd name="connsiteX0" fmla="*/ 36546 w 269613"/>
                <a:gd name="connsiteY0" fmla="*/ 295228 h 314335"/>
                <a:gd name="connsiteX1" fmla="*/ 23068 w 269613"/>
                <a:gd name="connsiteY1" fmla="*/ 290523 h 314335"/>
                <a:gd name="connsiteX2" fmla="*/ 19810 w 269613"/>
                <a:gd name="connsiteY2" fmla="*/ 270930 h 314335"/>
                <a:gd name="connsiteX3" fmla="*/ 37813 w 269613"/>
                <a:gd name="connsiteY3" fmla="*/ 82820 h 314335"/>
                <a:gd name="connsiteX4" fmla="*/ 41156 w 269613"/>
                <a:gd name="connsiteY4" fmla="*/ 71752 h 314335"/>
                <a:gd name="connsiteX5" fmla="*/ 45347 w 269613"/>
                <a:gd name="connsiteY5" fmla="*/ 65409 h 314335"/>
                <a:gd name="connsiteX6" fmla="*/ 105831 w 269613"/>
                <a:gd name="connsiteY6" fmla="*/ 26880 h 314335"/>
                <a:gd name="connsiteX7" fmla="*/ 153046 w 269613"/>
                <a:gd name="connsiteY7" fmla="*/ 19003 h 314335"/>
                <a:gd name="connsiteX8" fmla="*/ 200233 w 269613"/>
                <a:gd name="connsiteY8" fmla="*/ 26909 h 314335"/>
                <a:gd name="connsiteX9" fmla="*/ 260193 w 269613"/>
                <a:gd name="connsiteY9" fmla="*/ 65009 h 314335"/>
                <a:gd name="connsiteX10" fmla="*/ 260802 w 269613"/>
                <a:gd name="connsiteY10" fmla="*/ 65914 h 314335"/>
                <a:gd name="connsiteX11" fmla="*/ 269613 w 269613"/>
                <a:gd name="connsiteY11" fmla="*/ 47578 h 314335"/>
                <a:gd name="connsiteX12" fmla="*/ 206367 w 269613"/>
                <a:gd name="connsiteY12" fmla="*/ 8916 h 314335"/>
                <a:gd name="connsiteX13" fmla="*/ 153980 w 269613"/>
                <a:gd name="connsiteY13" fmla="*/ 1 h 314335"/>
                <a:gd name="connsiteX14" fmla="*/ 153075 w 269613"/>
                <a:gd name="connsiteY14" fmla="*/ 1 h 314335"/>
                <a:gd name="connsiteX15" fmla="*/ 99735 w 269613"/>
                <a:gd name="connsiteY15" fmla="*/ 8868 h 314335"/>
                <a:gd name="connsiteX16" fmla="*/ 31155 w 269613"/>
                <a:gd name="connsiteY16" fmla="*/ 52807 h 314335"/>
                <a:gd name="connsiteX17" fmla="*/ 24420 w 269613"/>
                <a:gd name="connsiteY17" fmla="*/ 62780 h 314335"/>
                <a:gd name="connsiteX18" fmla="*/ 18953 w 269613"/>
                <a:gd name="connsiteY18" fmla="*/ 80525 h 314335"/>
                <a:gd name="connsiteX19" fmla="*/ 903 w 269613"/>
                <a:gd name="connsiteY19" fmla="*/ 268720 h 314335"/>
                <a:gd name="connsiteX20" fmla="*/ 8704 w 269613"/>
                <a:gd name="connsiteY20" fmla="*/ 303010 h 314335"/>
                <a:gd name="connsiteX21" fmla="*/ 36546 w 269613"/>
                <a:gd name="connsiteY21" fmla="*/ 314278 h 314335"/>
                <a:gd name="connsiteX22" fmla="*/ 46071 w 269613"/>
                <a:gd name="connsiteY22" fmla="*/ 304753 h 314335"/>
                <a:gd name="connsiteX23" fmla="*/ 36546 w 269613"/>
                <a:gd name="connsiteY23" fmla="*/ 295228 h 3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9613" h="314335">
                  <a:moveTo>
                    <a:pt x="36546" y="295228"/>
                  </a:moveTo>
                  <a:cubicBezTo>
                    <a:pt x="31583" y="295694"/>
                    <a:pt x="26663" y="293975"/>
                    <a:pt x="23068" y="290523"/>
                  </a:cubicBezTo>
                  <a:cubicBezTo>
                    <a:pt x="19296" y="284732"/>
                    <a:pt x="18115" y="277630"/>
                    <a:pt x="19810" y="270930"/>
                  </a:cubicBezTo>
                  <a:lnTo>
                    <a:pt x="37813" y="82820"/>
                  </a:lnTo>
                  <a:cubicBezTo>
                    <a:pt x="38274" y="78965"/>
                    <a:pt x="39405" y="75219"/>
                    <a:pt x="41156" y="71752"/>
                  </a:cubicBezTo>
                  <a:cubicBezTo>
                    <a:pt x="42350" y="69510"/>
                    <a:pt x="43753" y="67386"/>
                    <a:pt x="45347" y="65409"/>
                  </a:cubicBezTo>
                  <a:cubicBezTo>
                    <a:pt x="62005" y="47753"/>
                    <a:pt x="82789" y="34513"/>
                    <a:pt x="105831" y="26880"/>
                  </a:cubicBezTo>
                  <a:cubicBezTo>
                    <a:pt x="120995" y="21543"/>
                    <a:pt x="136971" y="18878"/>
                    <a:pt x="153046" y="19003"/>
                  </a:cubicBezTo>
                  <a:cubicBezTo>
                    <a:pt x="169115" y="18883"/>
                    <a:pt x="185081" y="21558"/>
                    <a:pt x="200233" y="26909"/>
                  </a:cubicBezTo>
                  <a:cubicBezTo>
                    <a:pt x="223049" y="34483"/>
                    <a:pt x="243645" y="47569"/>
                    <a:pt x="260193" y="65009"/>
                  </a:cubicBezTo>
                  <a:cubicBezTo>
                    <a:pt x="260421" y="65285"/>
                    <a:pt x="260574" y="65628"/>
                    <a:pt x="260802" y="65914"/>
                  </a:cubicBezTo>
                  <a:cubicBezTo>
                    <a:pt x="262915" y="59438"/>
                    <a:pt x="265878" y="53273"/>
                    <a:pt x="269613" y="47578"/>
                  </a:cubicBezTo>
                  <a:cubicBezTo>
                    <a:pt x="251727" y="30072"/>
                    <a:pt x="230102" y="16853"/>
                    <a:pt x="206367" y="8916"/>
                  </a:cubicBezTo>
                  <a:cubicBezTo>
                    <a:pt x="189529" y="3023"/>
                    <a:pt x="171819" y="9"/>
                    <a:pt x="153980" y="1"/>
                  </a:cubicBezTo>
                  <a:lnTo>
                    <a:pt x="153075" y="1"/>
                  </a:lnTo>
                  <a:cubicBezTo>
                    <a:pt x="134924" y="-46"/>
                    <a:pt x="116894" y="2951"/>
                    <a:pt x="99735" y="8868"/>
                  </a:cubicBezTo>
                  <a:cubicBezTo>
                    <a:pt x="73580" y="17590"/>
                    <a:pt x="50010" y="32691"/>
                    <a:pt x="31155" y="52807"/>
                  </a:cubicBezTo>
                  <a:cubicBezTo>
                    <a:pt x="28580" y="55896"/>
                    <a:pt x="26323" y="59237"/>
                    <a:pt x="24420" y="62780"/>
                  </a:cubicBezTo>
                  <a:cubicBezTo>
                    <a:pt x="21555" y="68321"/>
                    <a:pt x="19703" y="74331"/>
                    <a:pt x="18953" y="80525"/>
                  </a:cubicBezTo>
                  <a:lnTo>
                    <a:pt x="903" y="268720"/>
                  </a:lnTo>
                  <a:cubicBezTo>
                    <a:pt x="-1628" y="280740"/>
                    <a:pt x="1221" y="293268"/>
                    <a:pt x="8704" y="303010"/>
                  </a:cubicBezTo>
                  <a:cubicBezTo>
                    <a:pt x="15829" y="310746"/>
                    <a:pt x="26046" y="314882"/>
                    <a:pt x="36546" y="314278"/>
                  </a:cubicBezTo>
                  <a:cubicBezTo>
                    <a:pt x="41806" y="314278"/>
                    <a:pt x="46071" y="310014"/>
                    <a:pt x="46071" y="304753"/>
                  </a:cubicBezTo>
                  <a:cubicBezTo>
                    <a:pt x="46071" y="299492"/>
                    <a:pt x="41806" y="295228"/>
                    <a:pt x="36546" y="295228"/>
                  </a:cubicBezTo>
                  <a:close/>
                </a:path>
              </a:pathLst>
            </a:custGeom>
            <a:grpFill/>
            <a:ln w="9525" cap="flat">
              <a:noFill/>
              <a:prstDash val="solid"/>
              <a:miter/>
            </a:ln>
          </p:spPr>
          <p:txBody>
            <a:bodyPr rtlCol="0" anchor="ctr"/>
            <a:lstStyle/>
            <a:p>
              <a:endParaRPr lang="fr-BE"/>
            </a:p>
          </p:txBody>
        </p:sp>
        <p:sp>
          <p:nvSpPr>
            <p:cNvPr id="25" name="Forme libre : forme 24">
              <a:extLst>
                <a:ext uri="{FF2B5EF4-FFF2-40B4-BE49-F238E27FC236}">
                  <a16:creationId xmlns:a16="http://schemas.microsoft.com/office/drawing/2014/main" id="{C18E89B9-ED15-F506-8F07-CB37F6F4E841}"/>
                </a:ext>
              </a:extLst>
            </p:cNvPr>
            <p:cNvSpPr/>
            <p:nvPr/>
          </p:nvSpPr>
          <p:spPr>
            <a:xfrm>
              <a:off x="-733360" y="756763"/>
              <a:ext cx="152409" cy="505025"/>
            </a:xfrm>
            <a:custGeom>
              <a:avLst/>
              <a:gdLst>
                <a:gd name="connsiteX0" fmla="*/ 142885 w 152409"/>
                <a:gd name="connsiteY0" fmla="*/ 0 h 505025"/>
                <a:gd name="connsiteX1" fmla="*/ 133360 w 152409"/>
                <a:gd name="connsiteY1" fmla="*/ 9525 h 505025"/>
                <a:gd name="connsiteX2" fmla="*/ 133255 w 152409"/>
                <a:gd name="connsiteY2" fmla="*/ 485975 h 505025"/>
                <a:gd name="connsiteX3" fmla="*/ 85725 w 152409"/>
                <a:gd name="connsiteY3" fmla="*/ 485975 h 505025"/>
                <a:gd name="connsiteX4" fmla="*/ 85725 w 152409"/>
                <a:gd name="connsiteY4" fmla="*/ 219275 h 505025"/>
                <a:gd name="connsiteX5" fmla="*/ 66675 w 152409"/>
                <a:gd name="connsiteY5" fmla="*/ 219275 h 505025"/>
                <a:gd name="connsiteX6" fmla="*/ 66675 w 152409"/>
                <a:gd name="connsiteY6" fmla="*/ 485975 h 505025"/>
                <a:gd name="connsiteX7" fmla="*/ 19050 w 152409"/>
                <a:gd name="connsiteY7" fmla="*/ 485975 h 505025"/>
                <a:gd name="connsiteX8" fmla="*/ 19050 w 152409"/>
                <a:gd name="connsiteY8" fmla="*/ 9525 h 505025"/>
                <a:gd name="connsiteX9" fmla="*/ 9525 w 152409"/>
                <a:gd name="connsiteY9" fmla="*/ 0 h 505025"/>
                <a:gd name="connsiteX10" fmla="*/ 0 w 152409"/>
                <a:gd name="connsiteY10" fmla="*/ 9525 h 505025"/>
                <a:gd name="connsiteX11" fmla="*/ 0 w 152409"/>
                <a:gd name="connsiteY11" fmla="*/ 505025 h 505025"/>
                <a:gd name="connsiteX12" fmla="*/ 152305 w 152409"/>
                <a:gd name="connsiteY12" fmla="*/ 505025 h 505025"/>
                <a:gd name="connsiteX13" fmla="*/ 152410 w 152409"/>
                <a:gd name="connsiteY13" fmla="*/ 9525 h 505025"/>
                <a:gd name="connsiteX14" fmla="*/ 142885 w 152409"/>
                <a:gd name="connsiteY14" fmla="*/ 0 h 5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2409" h="505025">
                  <a:moveTo>
                    <a:pt x="142885" y="0"/>
                  </a:moveTo>
                  <a:cubicBezTo>
                    <a:pt x="137624" y="0"/>
                    <a:pt x="133360" y="4264"/>
                    <a:pt x="133360" y="9525"/>
                  </a:cubicBezTo>
                  <a:lnTo>
                    <a:pt x="133255" y="485975"/>
                  </a:lnTo>
                  <a:lnTo>
                    <a:pt x="85725" y="485975"/>
                  </a:lnTo>
                  <a:lnTo>
                    <a:pt x="85725" y="219275"/>
                  </a:lnTo>
                  <a:lnTo>
                    <a:pt x="66675" y="219275"/>
                  </a:lnTo>
                  <a:lnTo>
                    <a:pt x="66675" y="485975"/>
                  </a:lnTo>
                  <a:lnTo>
                    <a:pt x="19050" y="485975"/>
                  </a:lnTo>
                  <a:lnTo>
                    <a:pt x="19050" y="9525"/>
                  </a:lnTo>
                  <a:cubicBezTo>
                    <a:pt x="19050" y="4264"/>
                    <a:pt x="14786" y="0"/>
                    <a:pt x="9525" y="0"/>
                  </a:cubicBezTo>
                  <a:cubicBezTo>
                    <a:pt x="4264" y="0"/>
                    <a:pt x="0" y="4264"/>
                    <a:pt x="0" y="9525"/>
                  </a:cubicBezTo>
                  <a:lnTo>
                    <a:pt x="0" y="505025"/>
                  </a:lnTo>
                  <a:lnTo>
                    <a:pt x="152305" y="505025"/>
                  </a:lnTo>
                  <a:lnTo>
                    <a:pt x="152410" y="9525"/>
                  </a:lnTo>
                  <a:cubicBezTo>
                    <a:pt x="152410" y="4264"/>
                    <a:pt x="148145" y="0"/>
                    <a:pt x="142885" y="0"/>
                  </a:cubicBezTo>
                  <a:close/>
                </a:path>
              </a:pathLst>
            </a:custGeom>
            <a:grpFill/>
            <a:ln w="9525" cap="flat">
              <a:noFill/>
              <a:prstDash val="solid"/>
              <a:miter/>
            </a:ln>
          </p:spPr>
          <p:txBody>
            <a:bodyPr rtlCol="0" anchor="ctr"/>
            <a:lstStyle/>
            <a:p>
              <a:endParaRPr lang="fr-BE"/>
            </a:p>
          </p:txBody>
        </p:sp>
        <p:sp>
          <p:nvSpPr>
            <p:cNvPr id="26" name="Forme libre : forme 25">
              <a:extLst>
                <a:ext uri="{FF2B5EF4-FFF2-40B4-BE49-F238E27FC236}">
                  <a16:creationId xmlns:a16="http://schemas.microsoft.com/office/drawing/2014/main" id="{CBEE73DE-14D5-BCE4-CDF8-AA773F1F30D2}"/>
                </a:ext>
              </a:extLst>
            </p:cNvPr>
            <p:cNvSpPr/>
            <p:nvPr/>
          </p:nvSpPr>
          <p:spPr>
            <a:xfrm>
              <a:off x="-723835" y="499789"/>
              <a:ext cx="133350" cy="133350"/>
            </a:xfrm>
            <a:custGeom>
              <a:avLst/>
              <a:gdLst>
                <a:gd name="connsiteX0" fmla="*/ 66675 w 133350"/>
                <a:gd name="connsiteY0" fmla="*/ 133350 h 133350"/>
                <a:gd name="connsiteX1" fmla="*/ 133350 w 133350"/>
                <a:gd name="connsiteY1" fmla="*/ 66675 h 133350"/>
                <a:gd name="connsiteX2" fmla="*/ 66675 w 133350"/>
                <a:gd name="connsiteY2" fmla="*/ 0 h 133350"/>
                <a:gd name="connsiteX3" fmla="*/ 0 w 133350"/>
                <a:gd name="connsiteY3" fmla="*/ 66675 h 133350"/>
                <a:gd name="connsiteX4" fmla="*/ 66675 w 133350"/>
                <a:gd name="connsiteY4" fmla="*/ 133350 h 133350"/>
                <a:gd name="connsiteX5" fmla="*/ 66675 w 133350"/>
                <a:gd name="connsiteY5" fmla="*/ 19050 h 133350"/>
                <a:gd name="connsiteX6" fmla="*/ 114300 w 133350"/>
                <a:gd name="connsiteY6" fmla="*/ 66675 h 133350"/>
                <a:gd name="connsiteX7" fmla="*/ 66675 w 133350"/>
                <a:gd name="connsiteY7" fmla="*/ 114300 h 133350"/>
                <a:gd name="connsiteX8" fmla="*/ 19050 w 133350"/>
                <a:gd name="connsiteY8" fmla="*/ 66675 h 133350"/>
                <a:gd name="connsiteX9" fmla="*/ 66675 w 133350"/>
                <a:gd name="connsiteY9"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350" h="133350">
                  <a:moveTo>
                    <a:pt x="66675" y="133350"/>
                  </a:moveTo>
                  <a:cubicBezTo>
                    <a:pt x="103499" y="133350"/>
                    <a:pt x="133350" y="103499"/>
                    <a:pt x="133350" y="66675"/>
                  </a:cubicBezTo>
                  <a:cubicBezTo>
                    <a:pt x="133350" y="29851"/>
                    <a:pt x="103499" y="0"/>
                    <a:pt x="66675" y="0"/>
                  </a:cubicBezTo>
                  <a:cubicBezTo>
                    <a:pt x="29851" y="0"/>
                    <a:pt x="0" y="29851"/>
                    <a:pt x="0" y="66675"/>
                  </a:cubicBezTo>
                  <a:cubicBezTo>
                    <a:pt x="42" y="103482"/>
                    <a:pt x="29868" y="133308"/>
                    <a:pt x="66675" y="133350"/>
                  </a:cubicBezTo>
                  <a:close/>
                  <a:moveTo>
                    <a:pt x="66675" y="19050"/>
                  </a:moveTo>
                  <a:cubicBezTo>
                    <a:pt x="92977" y="19050"/>
                    <a:pt x="114300" y="40373"/>
                    <a:pt x="114300" y="66675"/>
                  </a:cubicBezTo>
                  <a:cubicBezTo>
                    <a:pt x="114300" y="92977"/>
                    <a:pt x="92977" y="114300"/>
                    <a:pt x="66675" y="114300"/>
                  </a:cubicBezTo>
                  <a:cubicBezTo>
                    <a:pt x="40373" y="114300"/>
                    <a:pt x="19050" y="92977"/>
                    <a:pt x="19050" y="66675"/>
                  </a:cubicBezTo>
                  <a:cubicBezTo>
                    <a:pt x="19081" y="40385"/>
                    <a:pt x="40386" y="19081"/>
                    <a:pt x="66675" y="19050"/>
                  </a:cubicBezTo>
                  <a:close/>
                </a:path>
              </a:pathLst>
            </a:custGeom>
            <a:grpFill/>
            <a:ln w="9525" cap="flat">
              <a:noFill/>
              <a:prstDash val="solid"/>
              <a:miter/>
            </a:ln>
          </p:spPr>
          <p:txBody>
            <a:bodyPr rtlCol="0" anchor="ctr"/>
            <a:lstStyle/>
            <a:p>
              <a:endParaRPr lang="fr-BE"/>
            </a:p>
          </p:txBody>
        </p:sp>
        <p:sp>
          <p:nvSpPr>
            <p:cNvPr id="27" name="Forme libre : forme 26">
              <a:extLst>
                <a:ext uri="{FF2B5EF4-FFF2-40B4-BE49-F238E27FC236}">
                  <a16:creationId xmlns:a16="http://schemas.microsoft.com/office/drawing/2014/main" id="{A970A96B-B391-185C-89EB-6BE77917D2C1}"/>
                </a:ext>
              </a:extLst>
            </p:cNvPr>
            <p:cNvSpPr/>
            <p:nvPr/>
          </p:nvSpPr>
          <p:spPr>
            <a:xfrm>
              <a:off x="-810120" y="652188"/>
              <a:ext cx="305920" cy="314385"/>
            </a:xfrm>
            <a:custGeom>
              <a:avLst/>
              <a:gdLst>
                <a:gd name="connsiteX0" fmla="*/ 286949 w 305920"/>
                <a:gd name="connsiteY0" fmla="*/ 80106 h 314385"/>
                <a:gd name="connsiteX1" fmla="*/ 281557 w 305920"/>
                <a:gd name="connsiteY1" fmla="*/ 62789 h 314385"/>
                <a:gd name="connsiteX2" fmla="*/ 274423 w 305920"/>
                <a:gd name="connsiteY2" fmla="*/ 52379 h 314385"/>
                <a:gd name="connsiteX3" fmla="*/ 153046 w 305920"/>
                <a:gd name="connsiteY3" fmla="*/ 1 h 314385"/>
                <a:gd name="connsiteX4" fmla="*/ 99706 w 305920"/>
                <a:gd name="connsiteY4" fmla="*/ 8868 h 314385"/>
                <a:gd name="connsiteX5" fmla="*/ 31126 w 305920"/>
                <a:gd name="connsiteY5" fmla="*/ 52807 h 314385"/>
                <a:gd name="connsiteX6" fmla="*/ 24392 w 305920"/>
                <a:gd name="connsiteY6" fmla="*/ 62780 h 314385"/>
                <a:gd name="connsiteX7" fmla="*/ 18944 w 305920"/>
                <a:gd name="connsiteY7" fmla="*/ 80573 h 314385"/>
                <a:gd name="connsiteX8" fmla="*/ 903 w 305920"/>
                <a:gd name="connsiteY8" fmla="*/ 268768 h 314385"/>
                <a:gd name="connsiteX9" fmla="*/ 8704 w 305920"/>
                <a:gd name="connsiteY9" fmla="*/ 303058 h 314385"/>
                <a:gd name="connsiteX10" fmla="*/ 36546 w 305920"/>
                <a:gd name="connsiteY10" fmla="*/ 314326 h 314385"/>
                <a:gd name="connsiteX11" fmla="*/ 46071 w 305920"/>
                <a:gd name="connsiteY11" fmla="*/ 304801 h 314385"/>
                <a:gd name="connsiteX12" fmla="*/ 36546 w 305920"/>
                <a:gd name="connsiteY12" fmla="*/ 295276 h 314385"/>
                <a:gd name="connsiteX13" fmla="*/ 23068 w 305920"/>
                <a:gd name="connsiteY13" fmla="*/ 290570 h 314385"/>
                <a:gd name="connsiteX14" fmla="*/ 19810 w 305920"/>
                <a:gd name="connsiteY14" fmla="*/ 270977 h 314385"/>
                <a:gd name="connsiteX15" fmla="*/ 37813 w 305920"/>
                <a:gd name="connsiteY15" fmla="*/ 82868 h 314385"/>
                <a:gd name="connsiteX16" fmla="*/ 41156 w 305920"/>
                <a:gd name="connsiteY16" fmla="*/ 71800 h 314385"/>
                <a:gd name="connsiteX17" fmla="*/ 45347 w 305920"/>
                <a:gd name="connsiteY17" fmla="*/ 65456 h 314385"/>
                <a:gd name="connsiteX18" fmla="*/ 105831 w 305920"/>
                <a:gd name="connsiteY18" fmla="*/ 26928 h 314385"/>
                <a:gd name="connsiteX19" fmla="*/ 153046 w 305920"/>
                <a:gd name="connsiteY19" fmla="*/ 19051 h 314385"/>
                <a:gd name="connsiteX20" fmla="*/ 200233 w 305920"/>
                <a:gd name="connsiteY20" fmla="*/ 26956 h 314385"/>
                <a:gd name="connsiteX21" fmla="*/ 260193 w 305920"/>
                <a:gd name="connsiteY21" fmla="*/ 65056 h 314385"/>
                <a:gd name="connsiteX22" fmla="*/ 264755 w 305920"/>
                <a:gd name="connsiteY22" fmla="*/ 71829 h 314385"/>
                <a:gd name="connsiteX23" fmla="*/ 268051 w 305920"/>
                <a:gd name="connsiteY23" fmla="*/ 82420 h 314385"/>
                <a:gd name="connsiteX24" fmla="*/ 286148 w 305920"/>
                <a:gd name="connsiteY24" fmla="*/ 271415 h 314385"/>
                <a:gd name="connsiteX25" fmla="*/ 282843 w 305920"/>
                <a:gd name="connsiteY25" fmla="*/ 290608 h 314385"/>
                <a:gd name="connsiteX26" fmla="*/ 269365 w 305920"/>
                <a:gd name="connsiteY26" fmla="*/ 295276 h 314385"/>
                <a:gd name="connsiteX27" fmla="*/ 259840 w 305920"/>
                <a:gd name="connsiteY27" fmla="*/ 304801 h 314385"/>
                <a:gd name="connsiteX28" fmla="*/ 269365 w 305920"/>
                <a:gd name="connsiteY28" fmla="*/ 314326 h 314385"/>
                <a:gd name="connsiteX29" fmla="*/ 297207 w 305920"/>
                <a:gd name="connsiteY29" fmla="*/ 303077 h 314385"/>
                <a:gd name="connsiteX30" fmla="*/ 305065 w 305920"/>
                <a:gd name="connsiteY30" fmla="*/ 269168 h 314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05920" h="314385">
                  <a:moveTo>
                    <a:pt x="286949" y="80106"/>
                  </a:moveTo>
                  <a:cubicBezTo>
                    <a:pt x="286186" y="74061"/>
                    <a:pt x="284361" y="68199"/>
                    <a:pt x="281557" y="62789"/>
                  </a:cubicBezTo>
                  <a:cubicBezTo>
                    <a:pt x="279555" y="59076"/>
                    <a:pt x="277164" y="55587"/>
                    <a:pt x="274423" y="52379"/>
                  </a:cubicBezTo>
                  <a:cubicBezTo>
                    <a:pt x="242776" y="19131"/>
                    <a:pt x="198947" y="217"/>
                    <a:pt x="153046" y="1"/>
                  </a:cubicBezTo>
                  <a:cubicBezTo>
                    <a:pt x="134895" y="-48"/>
                    <a:pt x="116865" y="2950"/>
                    <a:pt x="99706" y="8868"/>
                  </a:cubicBezTo>
                  <a:cubicBezTo>
                    <a:pt x="73551" y="17590"/>
                    <a:pt x="49982" y="32691"/>
                    <a:pt x="31126" y="52807"/>
                  </a:cubicBezTo>
                  <a:cubicBezTo>
                    <a:pt x="28551" y="55896"/>
                    <a:pt x="26295" y="59238"/>
                    <a:pt x="24392" y="62780"/>
                  </a:cubicBezTo>
                  <a:cubicBezTo>
                    <a:pt x="21528" y="68338"/>
                    <a:pt x="19682" y="74364"/>
                    <a:pt x="18944" y="80573"/>
                  </a:cubicBezTo>
                  <a:lnTo>
                    <a:pt x="903" y="268768"/>
                  </a:lnTo>
                  <a:cubicBezTo>
                    <a:pt x="-1628" y="280788"/>
                    <a:pt x="1221" y="293315"/>
                    <a:pt x="8704" y="303058"/>
                  </a:cubicBezTo>
                  <a:cubicBezTo>
                    <a:pt x="15829" y="310794"/>
                    <a:pt x="26046" y="314929"/>
                    <a:pt x="36546" y="314326"/>
                  </a:cubicBezTo>
                  <a:cubicBezTo>
                    <a:pt x="41806" y="314326"/>
                    <a:pt x="46071" y="310061"/>
                    <a:pt x="46071" y="304801"/>
                  </a:cubicBezTo>
                  <a:cubicBezTo>
                    <a:pt x="46071" y="299540"/>
                    <a:pt x="41806" y="295276"/>
                    <a:pt x="36546" y="295276"/>
                  </a:cubicBezTo>
                  <a:cubicBezTo>
                    <a:pt x="31582" y="295741"/>
                    <a:pt x="26663" y="294023"/>
                    <a:pt x="23068" y="290570"/>
                  </a:cubicBezTo>
                  <a:cubicBezTo>
                    <a:pt x="19296" y="284780"/>
                    <a:pt x="18115" y="277676"/>
                    <a:pt x="19810" y="270977"/>
                  </a:cubicBezTo>
                  <a:lnTo>
                    <a:pt x="37813" y="82868"/>
                  </a:lnTo>
                  <a:cubicBezTo>
                    <a:pt x="38274" y="79012"/>
                    <a:pt x="39405" y="75266"/>
                    <a:pt x="41156" y="71800"/>
                  </a:cubicBezTo>
                  <a:cubicBezTo>
                    <a:pt x="42349" y="69558"/>
                    <a:pt x="43752" y="67434"/>
                    <a:pt x="45347" y="65456"/>
                  </a:cubicBezTo>
                  <a:cubicBezTo>
                    <a:pt x="62005" y="47801"/>
                    <a:pt x="82789" y="34561"/>
                    <a:pt x="105831" y="26928"/>
                  </a:cubicBezTo>
                  <a:cubicBezTo>
                    <a:pt x="121003" y="21620"/>
                    <a:pt x="136973" y="18956"/>
                    <a:pt x="153046" y="19051"/>
                  </a:cubicBezTo>
                  <a:cubicBezTo>
                    <a:pt x="169114" y="18933"/>
                    <a:pt x="185081" y="21608"/>
                    <a:pt x="200233" y="26956"/>
                  </a:cubicBezTo>
                  <a:cubicBezTo>
                    <a:pt x="223049" y="34531"/>
                    <a:pt x="243645" y="47617"/>
                    <a:pt x="260193" y="65056"/>
                  </a:cubicBezTo>
                  <a:cubicBezTo>
                    <a:pt x="261942" y="67151"/>
                    <a:pt x="263470" y="69421"/>
                    <a:pt x="264755" y="71829"/>
                  </a:cubicBezTo>
                  <a:cubicBezTo>
                    <a:pt x="266448" y="75146"/>
                    <a:pt x="267562" y="78729"/>
                    <a:pt x="268051" y="82420"/>
                  </a:cubicBezTo>
                  <a:lnTo>
                    <a:pt x="286148" y="271415"/>
                  </a:lnTo>
                  <a:cubicBezTo>
                    <a:pt x="287774" y="277994"/>
                    <a:pt x="286576" y="284952"/>
                    <a:pt x="282843" y="290608"/>
                  </a:cubicBezTo>
                  <a:cubicBezTo>
                    <a:pt x="279242" y="294048"/>
                    <a:pt x="274322" y="295751"/>
                    <a:pt x="269365" y="295276"/>
                  </a:cubicBezTo>
                  <a:cubicBezTo>
                    <a:pt x="264105" y="295276"/>
                    <a:pt x="259840" y="299540"/>
                    <a:pt x="259840" y="304801"/>
                  </a:cubicBezTo>
                  <a:cubicBezTo>
                    <a:pt x="259840" y="310061"/>
                    <a:pt x="264105" y="314326"/>
                    <a:pt x="269365" y="314326"/>
                  </a:cubicBezTo>
                  <a:cubicBezTo>
                    <a:pt x="279863" y="314938"/>
                    <a:pt x="290081" y="310810"/>
                    <a:pt x="297207" y="303077"/>
                  </a:cubicBezTo>
                  <a:cubicBezTo>
                    <a:pt x="304644" y="293459"/>
                    <a:pt x="307514" y="281076"/>
                    <a:pt x="305065" y="269168"/>
                  </a:cubicBezTo>
                  <a:close/>
                </a:path>
              </a:pathLst>
            </a:custGeom>
            <a:grpFill/>
            <a:ln w="9525" cap="flat">
              <a:noFill/>
              <a:prstDash val="solid"/>
              <a:miter/>
            </a:ln>
          </p:spPr>
          <p:txBody>
            <a:bodyPr rtlCol="0" anchor="ctr"/>
            <a:lstStyle/>
            <a:p>
              <a:endParaRPr lang="fr-BE"/>
            </a:p>
          </p:txBody>
        </p:sp>
      </p:grpSp>
      <p:sp>
        <p:nvSpPr>
          <p:cNvPr id="36" name="TextShape 2">
            <a:extLst>
              <a:ext uri="{FF2B5EF4-FFF2-40B4-BE49-F238E27FC236}">
                <a16:creationId xmlns:a16="http://schemas.microsoft.com/office/drawing/2014/main" id="{8FCBFECC-3DEB-017E-4762-C810FA22E363}"/>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Public cible </a:t>
            </a:r>
            <a:r>
              <a:rPr lang="fr-BE" sz="2400" spc="-1" dirty="0">
                <a:solidFill>
                  <a:srgbClr val="156082"/>
                </a:solidFill>
                <a:latin typeface="Aptos Display"/>
              </a:rPr>
              <a:t>(Article 48)</a:t>
            </a:r>
            <a:endParaRPr lang="fr-FR" sz="3200" spc="-1" dirty="0">
              <a:solidFill>
                <a:srgbClr val="156082"/>
              </a:solidFill>
              <a:latin typeface="Aptos Display"/>
            </a:endParaRPr>
          </a:p>
        </p:txBody>
      </p:sp>
      <p:grpSp>
        <p:nvGrpSpPr>
          <p:cNvPr id="37" name="Graphique 14" descr="Couronne avec un remplissage uni">
            <a:extLst>
              <a:ext uri="{FF2B5EF4-FFF2-40B4-BE49-F238E27FC236}">
                <a16:creationId xmlns:a16="http://schemas.microsoft.com/office/drawing/2014/main" id="{C5271AE5-B164-2EF9-5387-7A82F7A10AA3}"/>
              </a:ext>
            </a:extLst>
          </p:cNvPr>
          <p:cNvGrpSpPr/>
          <p:nvPr/>
        </p:nvGrpSpPr>
        <p:grpSpPr>
          <a:xfrm>
            <a:off x="10241280" y="4936455"/>
            <a:ext cx="2073241" cy="2097162"/>
            <a:chOff x="5370730" y="4150922"/>
            <a:chExt cx="1157741" cy="1171099"/>
          </a:xfrm>
          <a:solidFill>
            <a:srgbClr val="006F7B">
              <a:alpha val="10000"/>
            </a:srgbClr>
          </a:solidFill>
        </p:grpSpPr>
        <p:sp>
          <p:nvSpPr>
            <p:cNvPr id="38" name="Forme libre : forme 18">
              <a:extLst>
                <a:ext uri="{FF2B5EF4-FFF2-40B4-BE49-F238E27FC236}">
                  <a16:creationId xmlns:a16="http://schemas.microsoft.com/office/drawing/2014/main" id="{ECF2D2A0-0305-A1D9-03A6-E234F982695B}"/>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39" name="Forme libre : forme 19">
              <a:extLst>
                <a:ext uri="{FF2B5EF4-FFF2-40B4-BE49-F238E27FC236}">
                  <a16:creationId xmlns:a16="http://schemas.microsoft.com/office/drawing/2014/main" id="{60580125-348C-072F-CA8E-7AF2303C79B0}"/>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40" name="Forme libre : forme 20">
              <a:extLst>
                <a:ext uri="{FF2B5EF4-FFF2-40B4-BE49-F238E27FC236}">
                  <a16:creationId xmlns:a16="http://schemas.microsoft.com/office/drawing/2014/main" id="{CD199A9C-3B41-59A6-2400-B613AC02E9FB}"/>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41" name="Forme libre : forme 21">
              <a:extLst>
                <a:ext uri="{FF2B5EF4-FFF2-40B4-BE49-F238E27FC236}">
                  <a16:creationId xmlns:a16="http://schemas.microsoft.com/office/drawing/2014/main" id="{EE8927D4-C5B6-08A8-4439-CBE615FED2ED}"/>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42" name="Forme libre : forme 22">
              <a:extLst>
                <a:ext uri="{FF2B5EF4-FFF2-40B4-BE49-F238E27FC236}">
                  <a16:creationId xmlns:a16="http://schemas.microsoft.com/office/drawing/2014/main" id="{DE02DA3F-F0A5-4984-6EC5-5382C954EFCC}"/>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43" name="Forme libre : forme 23">
              <a:extLst>
                <a:ext uri="{FF2B5EF4-FFF2-40B4-BE49-F238E27FC236}">
                  <a16:creationId xmlns:a16="http://schemas.microsoft.com/office/drawing/2014/main" id="{B50A0C9E-5B4C-F8A1-4FD2-6331593F5E02}"/>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44" name="Forme libre : forme 24">
              <a:extLst>
                <a:ext uri="{FF2B5EF4-FFF2-40B4-BE49-F238E27FC236}">
                  <a16:creationId xmlns:a16="http://schemas.microsoft.com/office/drawing/2014/main" id="{84A67BBE-0B5C-1BD3-01CD-E90DB51FEC19}"/>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45" name="Forme libre : forme 25">
              <a:extLst>
                <a:ext uri="{FF2B5EF4-FFF2-40B4-BE49-F238E27FC236}">
                  <a16:creationId xmlns:a16="http://schemas.microsoft.com/office/drawing/2014/main" id="{8BF8E75F-6921-A4FE-58A5-AEF4FEBAA6A9}"/>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46" name="Forme libre : forme 26">
              <a:extLst>
                <a:ext uri="{FF2B5EF4-FFF2-40B4-BE49-F238E27FC236}">
                  <a16:creationId xmlns:a16="http://schemas.microsoft.com/office/drawing/2014/main" id="{813AAADD-1DE3-8BCE-6A17-385E08A0B1EA}"/>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15881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Connecteur droit 57">
            <a:extLst>
              <a:ext uri="{FF2B5EF4-FFF2-40B4-BE49-F238E27FC236}">
                <a16:creationId xmlns:a16="http://schemas.microsoft.com/office/drawing/2014/main" id="{D6606B33-659B-73B5-D819-1D37CE9B1E37}"/>
              </a:ext>
            </a:extLst>
          </p:cNvPr>
          <p:cNvCxnSpPr/>
          <p:nvPr/>
        </p:nvCxnSpPr>
        <p:spPr>
          <a:xfrm>
            <a:off x="2790591" y="4165183"/>
            <a:ext cx="0" cy="883260"/>
          </a:xfrm>
          <a:prstGeom prst="line">
            <a:avLst/>
          </a:prstGeom>
          <a:ln w="28575">
            <a:solidFill>
              <a:schemeClr val="accent1">
                <a:shade val="95000"/>
                <a:satMod val="10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E86773CE-2434-E79C-18BC-CC3A3DF0C193}"/>
              </a:ext>
            </a:extLst>
          </p:cNvPr>
          <p:cNvGrpSpPr/>
          <p:nvPr/>
        </p:nvGrpSpPr>
        <p:grpSpPr>
          <a:xfrm>
            <a:off x="4881640" y="3944520"/>
            <a:ext cx="2179048" cy="1012140"/>
            <a:chOff x="2771920" y="4502817"/>
            <a:chExt cx="2179048" cy="1012140"/>
          </a:xfrm>
        </p:grpSpPr>
        <p:sp>
          <p:nvSpPr>
            <p:cNvPr id="8" name="ZoneTexte 7">
              <a:extLst>
                <a:ext uri="{FF2B5EF4-FFF2-40B4-BE49-F238E27FC236}">
                  <a16:creationId xmlns:a16="http://schemas.microsoft.com/office/drawing/2014/main" id="{8581D0C6-3016-908D-BC3D-613629DB307C}"/>
                </a:ext>
              </a:extLst>
            </p:cNvPr>
            <p:cNvSpPr txBox="1"/>
            <p:nvPr/>
          </p:nvSpPr>
          <p:spPr>
            <a:xfrm>
              <a:off x="2771920" y="4502817"/>
              <a:ext cx="2179048" cy="769441"/>
            </a:xfrm>
            <a:prstGeom prst="rect">
              <a:avLst/>
            </a:prstGeom>
            <a:noFill/>
          </p:spPr>
          <p:txBody>
            <a:bodyPr wrap="square" rtlCol="0">
              <a:spAutoFit/>
            </a:bodyPr>
            <a:lstStyle/>
            <a:p>
              <a:pPr algn="ctr"/>
              <a:r>
                <a:rPr lang="fr-BE" sz="4400" b="1" dirty="0">
                  <a:solidFill>
                    <a:srgbClr val="156082"/>
                  </a:solidFill>
                  <a:latin typeface="Aptos" panose="020B0004020202020204" pitchFamily="34" charset="0"/>
                </a:rPr>
                <a:t>MSFE</a:t>
              </a:r>
              <a:endParaRPr lang="fr-BE" sz="3600" b="1" dirty="0">
                <a:solidFill>
                  <a:srgbClr val="156082"/>
                </a:solidFill>
                <a:latin typeface="Aptos" panose="020B0004020202020204" pitchFamily="34" charset="0"/>
              </a:endParaRPr>
            </a:p>
          </p:txBody>
        </p:sp>
        <p:sp>
          <p:nvSpPr>
            <p:cNvPr id="16" name="ZoneTexte 15">
              <a:extLst>
                <a:ext uri="{FF2B5EF4-FFF2-40B4-BE49-F238E27FC236}">
                  <a16:creationId xmlns:a16="http://schemas.microsoft.com/office/drawing/2014/main" id="{CE291146-9D79-8C9E-E4FF-7FDFC797A27A}"/>
                </a:ext>
              </a:extLst>
            </p:cNvPr>
            <p:cNvSpPr txBox="1"/>
            <p:nvPr/>
          </p:nvSpPr>
          <p:spPr>
            <a:xfrm>
              <a:off x="3243939" y="5053292"/>
              <a:ext cx="1235011" cy="461665"/>
            </a:xfrm>
            <a:prstGeom prst="rect">
              <a:avLst/>
            </a:prstGeom>
            <a:noFill/>
          </p:spPr>
          <p:txBody>
            <a:bodyPr wrap="square" rtlCol="0">
              <a:spAutoFit/>
            </a:bodyPr>
            <a:lstStyle/>
            <a:p>
              <a:pPr algn="ctr"/>
              <a:r>
                <a:rPr lang="fr-BE" sz="2400" dirty="0">
                  <a:solidFill>
                    <a:srgbClr val="156082"/>
                  </a:solidFill>
                  <a:latin typeface="Aptos" panose="020B0004020202020204" pitchFamily="34" charset="0"/>
                </a:rPr>
                <a:t>(60)</a:t>
              </a:r>
            </a:p>
          </p:txBody>
        </p:sp>
      </p:grpSp>
      <p:graphicFrame>
        <p:nvGraphicFramePr>
          <p:cNvPr id="2" name="Tableau 1">
            <a:extLst>
              <a:ext uri="{FF2B5EF4-FFF2-40B4-BE49-F238E27FC236}">
                <a16:creationId xmlns:a16="http://schemas.microsoft.com/office/drawing/2014/main" id="{83307E83-01F8-2EC1-2351-2816F6C5D915}"/>
              </a:ext>
            </a:extLst>
          </p:cNvPr>
          <p:cNvGraphicFramePr>
            <a:graphicFrameLocks noGrp="1"/>
          </p:cNvGraphicFramePr>
          <p:nvPr>
            <p:extLst>
              <p:ext uri="{D42A27DB-BD31-4B8C-83A1-F6EECF244321}">
                <p14:modId xmlns:p14="http://schemas.microsoft.com/office/powerpoint/2010/main" val="2931151697"/>
              </p:ext>
            </p:extLst>
          </p:nvPr>
        </p:nvGraphicFramePr>
        <p:xfrm>
          <a:off x="2790591" y="1267355"/>
          <a:ext cx="8962745" cy="2733495"/>
        </p:xfrm>
        <a:graphic>
          <a:graphicData uri="http://schemas.openxmlformats.org/drawingml/2006/table">
            <a:tbl>
              <a:tblPr>
                <a:tableStyleId>{5C22544A-7EE6-4342-B048-85BDC9FD1C3A}</a:tableStyleId>
              </a:tblPr>
              <a:tblGrid>
                <a:gridCol w="1792549">
                  <a:extLst>
                    <a:ext uri="{9D8B030D-6E8A-4147-A177-3AD203B41FA5}">
                      <a16:colId xmlns:a16="http://schemas.microsoft.com/office/drawing/2014/main" val="2020483776"/>
                    </a:ext>
                  </a:extLst>
                </a:gridCol>
                <a:gridCol w="1792549">
                  <a:extLst>
                    <a:ext uri="{9D8B030D-6E8A-4147-A177-3AD203B41FA5}">
                      <a16:colId xmlns:a16="http://schemas.microsoft.com/office/drawing/2014/main" val="2400784879"/>
                    </a:ext>
                  </a:extLst>
                </a:gridCol>
                <a:gridCol w="1792549">
                  <a:extLst>
                    <a:ext uri="{9D8B030D-6E8A-4147-A177-3AD203B41FA5}">
                      <a16:colId xmlns:a16="http://schemas.microsoft.com/office/drawing/2014/main" val="536860462"/>
                    </a:ext>
                  </a:extLst>
                </a:gridCol>
                <a:gridCol w="1792549">
                  <a:extLst>
                    <a:ext uri="{9D8B030D-6E8A-4147-A177-3AD203B41FA5}">
                      <a16:colId xmlns:a16="http://schemas.microsoft.com/office/drawing/2014/main" val="1152211158"/>
                    </a:ext>
                  </a:extLst>
                </a:gridCol>
                <a:gridCol w="1792549">
                  <a:extLst>
                    <a:ext uri="{9D8B030D-6E8A-4147-A177-3AD203B41FA5}">
                      <a16:colId xmlns:a16="http://schemas.microsoft.com/office/drawing/2014/main" val="1531367840"/>
                    </a:ext>
                  </a:extLst>
                </a:gridCol>
              </a:tblGrid>
              <a:tr h="406491">
                <a:tc gridSpan="3">
                  <a:txBody>
                    <a:bodyPr/>
                    <a:lstStyle/>
                    <a:p>
                      <a:pPr algn="ctr"/>
                      <a:r>
                        <a:rPr lang="fr-BE" sz="2000" b="0" strike="noStrike" spc="-1" dirty="0">
                          <a:solidFill>
                            <a:srgbClr val="006F7B"/>
                          </a:solidFill>
                          <a:latin typeface="+mn-lt"/>
                        </a:rPr>
                        <a:t>Master</a:t>
                      </a:r>
                    </a:p>
                    <a:p>
                      <a:pPr algn="ctr"/>
                      <a:r>
                        <a:rPr lang="fr-BE" sz="2000" b="0" strike="noStrike" spc="-1" dirty="0">
                          <a:solidFill>
                            <a:srgbClr val="006F7B"/>
                          </a:solidFill>
                          <a:latin typeface="+mn-lt"/>
                        </a:rPr>
                        <a:t>de spécialisation en enseignement </a:t>
                      </a:r>
                      <a:endParaRPr lang="fr-BE" sz="2000" dirty="0">
                        <a:solidFill>
                          <a:srgbClr val="006F7B"/>
                        </a:solidFill>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solidFill>
                      <a:schemeClr val="bg1"/>
                    </a:solidFill>
                  </a:tcPr>
                </a:tc>
                <a:tc hMerge="1">
                  <a:txBody>
                    <a:bodyPr/>
                    <a:lstStyle/>
                    <a:p>
                      <a:endParaRPr lang="fr-BE" dirty="0"/>
                    </a:p>
                  </a:txBody>
                  <a:tcPr/>
                </a:tc>
                <a:tc hMerge="1">
                  <a:txBody>
                    <a:bodyPr/>
                    <a:lstStyle/>
                    <a:p>
                      <a:endParaRPr lang="fr-BE" dirty="0"/>
                    </a:p>
                  </a:txBody>
                  <a:tcPr/>
                </a:tc>
                <a:tc gridSpan="2">
                  <a:txBody>
                    <a:bodyPr/>
                    <a:lstStyle/>
                    <a:p>
                      <a:pPr algn="ctr"/>
                      <a:r>
                        <a:rPr lang="fr-BE" sz="2000" b="0" strike="noStrike" spc="-1" dirty="0">
                          <a:solidFill>
                            <a:srgbClr val="006F7B"/>
                          </a:solidFill>
                          <a:latin typeface="+mn-lt"/>
                        </a:rPr>
                        <a:t>Master</a:t>
                      </a:r>
                    </a:p>
                    <a:p>
                      <a:pPr algn="ctr"/>
                      <a:r>
                        <a:rPr lang="fr-BE" sz="2000" b="0" strike="noStrike" spc="-1" dirty="0">
                          <a:solidFill>
                            <a:srgbClr val="006F7B"/>
                          </a:solidFill>
                          <a:latin typeface="+mn-lt"/>
                        </a:rPr>
                        <a:t>en enseignement </a:t>
                      </a:r>
                      <a:endParaRPr lang="fr-BE" sz="2000" dirty="0">
                        <a:solidFill>
                          <a:srgbClr val="006F7B"/>
                        </a:solidFill>
                        <a:latin typeface="+mn-lt"/>
                      </a:endParaRPr>
                    </a:p>
                  </a:txBody>
                  <a:tcPr marL="72000" marR="72000" anchor="ctr">
                    <a:lnL w="28575" cap="flat" cmpd="sng" algn="ctr">
                      <a:solidFill>
                        <a:srgbClr val="006F7B"/>
                      </a:solidFill>
                      <a:prstDash val="solid"/>
                      <a:round/>
                      <a:headEnd type="none" w="med" len="med"/>
                      <a:tailEnd type="none" w="med" len="med"/>
                    </a:lnL>
                    <a:solidFill>
                      <a:schemeClr val="bg1"/>
                    </a:solidFill>
                  </a:tcPr>
                </a:tc>
                <a:tc hMerge="1">
                  <a:txBody>
                    <a:bodyPr/>
                    <a:lstStyle/>
                    <a:p>
                      <a:endParaRPr lang="fr-BE" dirty="0"/>
                    </a:p>
                  </a:txBody>
                  <a:tcPr/>
                </a:tc>
                <a:extLst>
                  <a:ext uri="{0D108BD9-81ED-4DB2-BD59-A6C34878D82A}">
                    <a16:rowId xmlns:a16="http://schemas.microsoft.com/office/drawing/2014/main" val="289894896"/>
                  </a:ext>
                </a:extLst>
              </a:tr>
              <a:tr h="4064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800" b="0" strike="noStrike" spc="-1" dirty="0">
                          <a:solidFill>
                            <a:srgbClr val="000000"/>
                          </a:solidFill>
                          <a:latin typeface="+mn-lt"/>
                        </a:rPr>
                        <a:t>Section 1</a:t>
                      </a:r>
                      <a:endParaRPr lang="fr-FR" sz="1800" b="0" strike="noStrike" spc="-1" dirty="0">
                        <a:solidFill>
                          <a:srgbClr val="000000"/>
                        </a:solidFill>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B w="28575" cap="flat" cmpd="sng" algn="ctr">
                      <a:solidFill>
                        <a:srgbClr val="006F7B"/>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800" b="0" strike="noStrike" spc="-1" dirty="0">
                          <a:solidFill>
                            <a:srgbClr val="000000"/>
                          </a:solidFill>
                          <a:latin typeface="+mn-lt"/>
                        </a:rPr>
                        <a:t>Section 2</a:t>
                      </a:r>
                      <a:endParaRPr lang="fr-FR" sz="1800" b="0" strike="noStrike" spc="-1" dirty="0">
                        <a:solidFill>
                          <a:srgbClr val="000000"/>
                        </a:solidFill>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B w="28575" cap="flat" cmpd="sng" algn="ctr">
                      <a:solidFill>
                        <a:srgbClr val="006F7B"/>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800" b="0" strike="noStrike" spc="-1" dirty="0">
                          <a:solidFill>
                            <a:srgbClr val="000000"/>
                          </a:solidFill>
                          <a:latin typeface="+mn-lt"/>
                        </a:rPr>
                        <a:t>Section 3</a:t>
                      </a:r>
                      <a:endParaRPr lang="fr-FR" sz="1800" b="0" strike="noStrike" spc="-1" dirty="0">
                        <a:solidFill>
                          <a:srgbClr val="000000"/>
                        </a:solidFill>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B w="28575" cap="flat" cmpd="sng" algn="ctr">
                      <a:solidFill>
                        <a:srgbClr val="006F7B"/>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800" b="0" strike="noStrike" spc="-1" dirty="0">
                          <a:solidFill>
                            <a:srgbClr val="000000"/>
                          </a:solidFill>
                          <a:latin typeface="+mn-lt"/>
                        </a:rPr>
                        <a:t>Section 4</a:t>
                      </a:r>
                      <a:endParaRPr lang="fr-FR" sz="1800" b="0" strike="noStrike" spc="-1" dirty="0">
                        <a:solidFill>
                          <a:srgbClr val="000000"/>
                        </a:solidFill>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B w="28575" cap="flat" cmpd="sng" algn="ctr">
                      <a:solidFill>
                        <a:srgbClr val="006F7B"/>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800" b="0" strike="noStrike" spc="-1" dirty="0">
                          <a:solidFill>
                            <a:srgbClr val="000000"/>
                          </a:solidFill>
                          <a:latin typeface="+mn-lt"/>
                        </a:rPr>
                        <a:t>Section 5</a:t>
                      </a:r>
                      <a:endParaRPr lang="fr-FR" sz="1800" b="0" strike="noStrike" spc="-1" dirty="0">
                        <a:solidFill>
                          <a:srgbClr val="000000"/>
                        </a:solidFill>
                        <a:latin typeface="+mn-lt"/>
                      </a:endParaRPr>
                    </a:p>
                  </a:txBody>
                  <a:tcPr marL="72000" marR="72000" anchor="ctr">
                    <a:lnL w="28575" cap="flat" cmpd="sng" algn="ctr">
                      <a:solidFill>
                        <a:srgbClr val="006F7B"/>
                      </a:solidFill>
                      <a:prstDash val="solid"/>
                      <a:round/>
                      <a:headEnd type="none" w="med" len="med"/>
                      <a:tailEnd type="none" w="med" len="med"/>
                    </a:lnL>
                    <a:lnB w="28575" cap="flat" cmpd="sng" algn="ctr">
                      <a:solidFill>
                        <a:srgbClr val="006F7B"/>
                      </a:solidFill>
                      <a:prstDash val="solid"/>
                      <a:round/>
                      <a:headEnd type="none" w="med" len="med"/>
                      <a:tailEnd type="none" w="med" len="med"/>
                    </a:lnB>
                    <a:solidFill>
                      <a:schemeClr val="bg1"/>
                    </a:solidFill>
                  </a:tcPr>
                </a:tc>
                <a:extLst>
                  <a:ext uri="{0D108BD9-81ED-4DB2-BD59-A6C34878D82A}">
                    <a16:rowId xmlns:a16="http://schemas.microsoft.com/office/drawing/2014/main" val="2415765529"/>
                  </a:ext>
                </a:extLst>
              </a:tr>
              <a:tr h="406491">
                <a:tc gridSpan="4">
                  <a:txBody>
                    <a:bodyPr/>
                    <a:lstStyle/>
                    <a:p>
                      <a:pPr algn="ctr"/>
                      <a:r>
                        <a:rPr lang="fr-BE" sz="1600" dirty="0">
                          <a:latin typeface="+mn-lt"/>
                        </a:rPr>
                        <a:t>3 ans Bac (180)</a:t>
                      </a: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T w="28575" cap="flat" cmpd="sng" algn="ctr">
                      <a:solidFill>
                        <a:srgbClr val="006F7B"/>
                      </a:solidFill>
                      <a:prstDash val="solid"/>
                      <a:round/>
                      <a:headEnd type="none" w="med" len="med"/>
                      <a:tailEnd type="none" w="med" len="med"/>
                    </a:lnT>
                    <a:solidFill>
                      <a:srgbClr val="006F7B">
                        <a:alpha val="20000"/>
                      </a:srgbClr>
                    </a:solidFill>
                  </a:tcPr>
                </a:tc>
                <a:tc hMerge="1">
                  <a:txBody>
                    <a:bodyPr/>
                    <a:lstStyle/>
                    <a:p>
                      <a:endParaRPr lang="fr-BE"/>
                    </a:p>
                  </a:txBody>
                  <a:tcPr/>
                </a:tc>
                <a:tc hMerge="1">
                  <a:txBody>
                    <a:bodyPr/>
                    <a:lstStyle/>
                    <a:p>
                      <a:endParaRPr lang="fr-BE"/>
                    </a:p>
                  </a:txBody>
                  <a:tcPr/>
                </a:tc>
                <a:tc hMerge="1">
                  <a:txBody>
                    <a:bodyPr/>
                    <a:lstStyle/>
                    <a:p>
                      <a:endParaRPr lang="fr-BE" dirty="0"/>
                    </a:p>
                  </a:txBody>
                  <a:tcPr/>
                </a:tc>
                <a:tc>
                  <a:txBody>
                    <a:bodyPr/>
                    <a:lstStyle/>
                    <a:p>
                      <a:endParaRPr lang="fr-BE" sz="1600" dirty="0">
                        <a:latin typeface="+mn-lt"/>
                      </a:endParaRPr>
                    </a:p>
                  </a:txBody>
                  <a:tcPr marL="72000" marR="72000" anchor="ctr">
                    <a:lnL w="28575" cap="flat" cmpd="sng" algn="ctr">
                      <a:solidFill>
                        <a:srgbClr val="006F7B"/>
                      </a:solidFill>
                      <a:prstDash val="solid"/>
                      <a:round/>
                      <a:headEnd type="none" w="med" len="med"/>
                      <a:tailEnd type="none" w="med" len="med"/>
                    </a:lnL>
                    <a:lnT w="28575" cap="flat" cmpd="sng" algn="ctr">
                      <a:solidFill>
                        <a:srgbClr val="006F7B"/>
                      </a:solidFill>
                      <a:prstDash val="solid"/>
                      <a:round/>
                      <a:headEnd type="none" w="med" len="med"/>
                      <a:tailEnd type="none" w="med" len="med"/>
                    </a:lnT>
                    <a:noFill/>
                  </a:tcPr>
                </a:tc>
                <a:extLst>
                  <a:ext uri="{0D108BD9-81ED-4DB2-BD59-A6C34878D82A}">
                    <a16:rowId xmlns:a16="http://schemas.microsoft.com/office/drawing/2014/main" val="525531143"/>
                  </a:ext>
                </a:extLst>
              </a:tr>
              <a:tr h="406491">
                <a:tc gridSpan="3">
                  <a:txBody>
                    <a:bodyPr/>
                    <a:lstStyle/>
                    <a:p>
                      <a:pPr algn="ctr"/>
                      <a:r>
                        <a:rPr lang="fr-BE" sz="1600" dirty="0">
                          <a:latin typeface="+mn-lt"/>
                        </a:rPr>
                        <a:t>1 an Master (60)</a:t>
                      </a: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solidFill>
                      <a:srgbClr val="006F7B">
                        <a:alpha val="5000"/>
                      </a:srgbClr>
                    </a:solidFill>
                  </a:tcPr>
                </a:tc>
                <a:tc hMerge="1">
                  <a:txBody>
                    <a:bodyPr/>
                    <a:lstStyle/>
                    <a:p>
                      <a:endParaRPr lang="fr-BE" dirty="0"/>
                    </a:p>
                  </a:txBody>
                  <a:tcPr/>
                </a:tc>
                <a:tc hMerge="1">
                  <a:txBody>
                    <a:bodyPr/>
                    <a:lstStyle/>
                    <a:p>
                      <a:endParaRPr lang="fr-BE" dirty="0"/>
                    </a:p>
                  </a:txBody>
                  <a:tcPr/>
                </a:tc>
                <a:tc rowSpan="2">
                  <a:txBody>
                    <a:bodyPr/>
                    <a:lstStyle/>
                    <a:p>
                      <a:pPr algn="ctr"/>
                      <a:r>
                        <a:rPr lang="fr-BE" sz="1600" dirty="0">
                          <a:latin typeface="+mn-lt"/>
                        </a:rPr>
                        <a:t>2 ans Master (120)</a:t>
                      </a: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solidFill>
                      <a:srgbClr val="006F7B">
                        <a:alpha val="5000"/>
                      </a:srgbClr>
                    </a:solidFill>
                  </a:tcPr>
                </a:tc>
                <a:tc>
                  <a:txBody>
                    <a:bodyPr/>
                    <a:lstStyle/>
                    <a:p>
                      <a:endParaRPr lang="fr-BE" sz="1600" dirty="0">
                        <a:latin typeface="+mn-lt"/>
                      </a:endParaRPr>
                    </a:p>
                  </a:txBody>
                  <a:tcPr marL="72000" marR="72000" anchor="ctr">
                    <a:lnL w="28575" cap="flat" cmpd="sng" algn="ctr">
                      <a:solidFill>
                        <a:srgbClr val="006F7B"/>
                      </a:solidFill>
                      <a:prstDash val="solid"/>
                      <a:round/>
                      <a:headEnd type="none" w="med" len="med"/>
                      <a:tailEnd type="none" w="med" len="med"/>
                    </a:lnL>
                    <a:noFill/>
                  </a:tcPr>
                </a:tc>
                <a:extLst>
                  <a:ext uri="{0D108BD9-81ED-4DB2-BD59-A6C34878D82A}">
                    <a16:rowId xmlns:a16="http://schemas.microsoft.com/office/drawing/2014/main" val="2611168587"/>
                  </a:ext>
                </a:extLst>
              </a:tr>
              <a:tr h="406491">
                <a:tc gridSpan="3">
                  <a:txBody>
                    <a:bodyPr/>
                    <a:lstStyle/>
                    <a:p>
                      <a:pPr marL="0" algn="ctr" defTabSz="914400" rtl="0" eaLnBrk="1" latinLnBrk="0" hangingPunct="1"/>
                      <a:r>
                        <a:rPr lang="fr-BE" sz="1600" kern="1200" dirty="0">
                          <a:solidFill>
                            <a:schemeClr val="dk1"/>
                          </a:solidFill>
                          <a:latin typeface="+mn-lt"/>
                          <a:ea typeface="+mn-ea"/>
                          <a:cs typeface="+mn-cs"/>
                        </a:rPr>
                        <a:t>1 an Master spécialisation enseignement </a:t>
                      </a: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solidFill>
                      <a:srgbClr val="006F7B">
                        <a:alpha val="20000"/>
                      </a:srgbClr>
                    </a:solidFill>
                  </a:tcPr>
                </a:tc>
                <a:tc hMerge="1">
                  <a:txBody>
                    <a:bodyPr/>
                    <a:lstStyle/>
                    <a:p>
                      <a:endParaRPr lang="fr-BE" dirty="0"/>
                    </a:p>
                  </a:txBody>
                  <a:tcPr/>
                </a:tc>
                <a:tc hMerge="1">
                  <a:txBody>
                    <a:bodyPr/>
                    <a:lstStyle/>
                    <a:p>
                      <a:endParaRPr lang="fr-BE" dirty="0"/>
                    </a:p>
                  </a:txBody>
                  <a:tcPr/>
                </a:tc>
                <a:tc vMerge="1">
                  <a:txBody>
                    <a:bodyPr/>
                    <a:lstStyle/>
                    <a:p>
                      <a:endParaRPr lang="fr-BE" dirty="0"/>
                    </a:p>
                  </a:txBody>
                  <a:tcPr/>
                </a:tc>
                <a:tc>
                  <a:txBody>
                    <a:bodyPr/>
                    <a:lstStyle/>
                    <a:p>
                      <a:endParaRPr lang="fr-BE" sz="1600" dirty="0">
                        <a:latin typeface="+mn-lt"/>
                      </a:endParaRPr>
                    </a:p>
                  </a:txBody>
                  <a:tcPr marL="72000" marR="72000" anchor="ctr">
                    <a:lnL w="28575" cap="flat" cmpd="sng" algn="ctr">
                      <a:solidFill>
                        <a:srgbClr val="006F7B"/>
                      </a:solidFill>
                      <a:prstDash val="solid"/>
                      <a:round/>
                      <a:headEnd type="none" w="med" len="med"/>
                      <a:tailEnd type="none" w="med" len="med"/>
                    </a:lnL>
                    <a:noFill/>
                  </a:tcPr>
                </a:tc>
                <a:extLst>
                  <a:ext uri="{0D108BD9-81ED-4DB2-BD59-A6C34878D82A}">
                    <a16:rowId xmlns:a16="http://schemas.microsoft.com/office/drawing/2014/main" val="1155575806"/>
                  </a:ext>
                </a:extLst>
              </a:tr>
              <a:tr h="406491">
                <a:tc>
                  <a:txBody>
                    <a:bodyPr/>
                    <a:lstStyle/>
                    <a:p>
                      <a:endParaRPr lang="fr-BE" sz="1800" dirty="0">
                        <a:latin typeface="+mn-lt"/>
                      </a:endParaRPr>
                    </a:p>
                  </a:txBody>
                  <a:tcPr marL="72000" marR="72000" anchor="ctr">
                    <a:lnL w="28575" cap="flat" cmpd="sng" algn="ctr">
                      <a:solidFill>
                        <a:srgbClr val="006F7B"/>
                      </a:solidFill>
                      <a:prstDash val="solid"/>
                      <a:round/>
                      <a:headEnd type="none" w="med" len="med"/>
                      <a:tailEnd type="none" w="med" len="med"/>
                    </a:lnL>
                    <a:noFill/>
                  </a:tcPr>
                </a:tc>
                <a:tc>
                  <a:txBody>
                    <a:bodyPr/>
                    <a:lstStyle/>
                    <a:p>
                      <a:endParaRPr lang="fr-BE" sz="1600" dirty="0">
                        <a:latin typeface="+mn-lt"/>
                      </a:endParaRPr>
                    </a:p>
                  </a:txBody>
                  <a:tcPr marL="72000" marR="72000" anchor="ctr">
                    <a:noFill/>
                  </a:tcPr>
                </a:tc>
                <a:tc>
                  <a:txBody>
                    <a:bodyPr/>
                    <a:lstStyle/>
                    <a:p>
                      <a:endParaRPr lang="fr-BE" sz="1600" dirty="0">
                        <a:latin typeface="+mn-lt"/>
                      </a:endParaRPr>
                    </a:p>
                  </a:txBody>
                  <a:tcPr marL="72000" marR="72000" anchor="ctr">
                    <a:lnR w="28575" cap="flat" cmpd="sng" algn="ctr">
                      <a:solidFill>
                        <a:srgbClr val="006F7B"/>
                      </a:solidFill>
                      <a:prstDash val="solid"/>
                      <a:round/>
                      <a:headEnd type="none" w="med" len="med"/>
                      <a:tailEnd type="none" w="med" len="med"/>
                    </a:lnR>
                    <a:noFill/>
                  </a:tcPr>
                </a:tc>
                <a:tc>
                  <a:txBody>
                    <a:bodyPr/>
                    <a:lstStyle/>
                    <a:p>
                      <a:endParaRPr lang="fr-BE" sz="1600" dirty="0">
                        <a:latin typeface="+mn-lt"/>
                      </a:endParaRPr>
                    </a:p>
                  </a:txBody>
                  <a:tcPr marL="72000" marR="72000"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noFill/>
                  </a:tcPr>
                </a:tc>
                <a:tc>
                  <a:txBody>
                    <a:bodyPr/>
                    <a:lstStyle/>
                    <a:p>
                      <a:pPr algn="ctr"/>
                      <a:r>
                        <a:rPr lang="fr-BE" sz="1600" dirty="0">
                          <a:latin typeface="+mn-lt"/>
                        </a:rPr>
                        <a:t>Master (60)</a:t>
                      </a:r>
                    </a:p>
                  </a:txBody>
                  <a:tcPr marL="72000" marR="72000" anchor="ctr">
                    <a:lnL w="28575" cap="flat" cmpd="sng" algn="ctr">
                      <a:solidFill>
                        <a:srgbClr val="006F7B"/>
                      </a:solidFill>
                      <a:prstDash val="solid"/>
                      <a:round/>
                      <a:headEnd type="none" w="med" len="med"/>
                      <a:tailEnd type="none" w="med" len="med"/>
                    </a:lnL>
                    <a:solidFill>
                      <a:srgbClr val="006F7B">
                        <a:alpha val="20000"/>
                      </a:srgbClr>
                    </a:solidFill>
                  </a:tcPr>
                </a:tc>
                <a:extLst>
                  <a:ext uri="{0D108BD9-81ED-4DB2-BD59-A6C34878D82A}">
                    <a16:rowId xmlns:a16="http://schemas.microsoft.com/office/drawing/2014/main" val="1912362572"/>
                  </a:ext>
                </a:extLst>
              </a:tr>
            </a:tbl>
          </a:graphicData>
        </a:graphic>
      </p:graphicFrame>
      <p:sp>
        <p:nvSpPr>
          <p:cNvPr id="3" name="TextShape 2">
            <a:extLst>
              <a:ext uri="{FF2B5EF4-FFF2-40B4-BE49-F238E27FC236}">
                <a16:creationId xmlns:a16="http://schemas.microsoft.com/office/drawing/2014/main" id="{6C4151E8-6AF4-8F25-F25D-7276324E64FB}"/>
              </a:ext>
            </a:extLst>
          </p:cNvPr>
          <p:cNvSpPr txBox="1"/>
          <p:nvPr/>
        </p:nvSpPr>
        <p:spPr>
          <a:xfrm>
            <a:off x="421496" y="6031176"/>
            <a:ext cx="11393668" cy="677126"/>
          </a:xfrm>
          <a:prstGeom prst="rect">
            <a:avLst/>
          </a:prstGeom>
          <a:noFill/>
          <a:ln>
            <a:noFill/>
          </a:ln>
        </p:spPr>
        <p:txBody>
          <a:bodyPr>
            <a:normAutofit/>
          </a:bodyPr>
          <a:lstStyle/>
          <a:p>
            <a:pPr marL="360">
              <a:lnSpc>
                <a:spcPct val="90000"/>
              </a:lnSpc>
              <a:spcBef>
                <a:spcPts val="1001"/>
              </a:spcBef>
              <a:buClr>
                <a:srgbClr val="000000"/>
              </a:buClr>
              <a:tabLst>
                <a:tab pos="0" algn="l"/>
              </a:tabLst>
            </a:pPr>
            <a:r>
              <a:rPr lang="fr-BE" sz="2000" b="0" strike="noStrike" spc="-1" dirty="0">
                <a:solidFill>
                  <a:srgbClr val="000000"/>
                </a:solidFill>
                <a:latin typeface="Aptos"/>
              </a:rPr>
              <a:t>Pour les enseignants des ESA chargés de la didactique d’un ou plusieurs cours artistiques, une reconnaissance d’expérience est utile. </a:t>
            </a:r>
            <a:endParaRPr lang="fr-FR" sz="2000" b="0" strike="noStrike" spc="-1" dirty="0">
              <a:solidFill>
                <a:srgbClr val="000000"/>
              </a:solidFill>
              <a:latin typeface="Aptos"/>
            </a:endParaRPr>
          </a:p>
          <a:p>
            <a:pPr>
              <a:lnSpc>
                <a:spcPct val="90000"/>
              </a:lnSpc>
              <a:spcBef>
                <a:spcPts val="1001"/>
              </a:spcBef>
              <a:tabLst>
                <a:tab pos="0" algn="l"/>
              </a:tabLst>
            </a:pPr>
            <a:endParaRPr lang="fr-FR" sz="2000" b="0" strike="noStrike" spc="-1" dirty="0">
              <a:solidFill>
                <a:srgbClr val="000000"/>
              </a:solidFill>
              <a:latin typeface="Aptos"/>
            </a:endParaRPr>
          </a:p>
        </p:txBody>
      </p:sp>
      <p:graphicFrame>
        <p:nvGraphicFramePr>
          <p:cNvPr id="4" name="Tableau 3">
            <a:extLst>
              <a:ext uri="{FF2B5EF4-FFF2-40B4-BE49-F238E27FC236}">
                <a16:creationId xmlns:a16="http://schemas.microsoft.com/office/drawing/2014/main" id="{C4DD1E32-3B37-26A8-8CB9-334F72F1496F}"/>
              </a:ext>
            </a:extLst>
          </p:cNvPr>
          <p:cNvGraphicFramePr>
            <a:graphicFrameLocks noGrp="1"/>
          </p:cNvGraphicFramePr>
          <p:nvPr>
            <p:extLst>
              <p:ext uri="{D42A27DB-BD31-4B8C-83A1-F6EECF244321}">
                <p14:modId xmlns:p14="http://schemas.microsoft.com/office/powerpoint/2010/main" val="1197653600"/>
              </p:ext>
            </p:extLst>
          </p:nvPr>
        </p:nvGraphicFramePr>
        <p:xfrm>
          <a:off x="421496" y="1267355"/>
          <a:ext cx="2169073" cy="2725266"/>
        </p:xfrm>
        <a:graphic>
          <a:graphicData uri="http://schemas.openxmlformats.org/drawingml/2006/table">
            <a:tbl>
              <a:tblPr>
                <a:tableStyleId>{5C22544A-7EE6-4342-B048-85BDC9FD1C3A}</a:tableStyleId>
              </a:tblPr>
              <a:tblGrid>
                <a:gridCol w="2169073">
                  <a:extLst>
                    <a:ext uri="{9D8B030D-6E8A-4147-A177-3AD203B41FA5}">
                      <a16:colId xmlns:a16="http://schemas.microsoft.com/office/drawing/2014/main" val="242070306"/>
                    </a:ext>
                  </a:extLst>
                </a:gridCol>
              </a:tblGrid>
              <a:tr h="11190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2000" b="0" strike="noStrike" spc="-1" dirty="0">
                          <a:solidFill>
                            <a:srgbClr val="006F7B"/>
                          </a:solidFill>
                          <a:latin typeface="+mn-lt"/>
                        </a:rPr>
                        <a:t>Master</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2000" b="0" strike="noStrike" spc="-1" dirty="0">
                          <a:solidFill>
                            <a:srgbClr val="006F7B"/>
                          </a:solidFill>
                          <a:latin typeface="+mn-lt"/>
                        </a:rPr>
                        <a:t>en sciences de</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2000" b="0" strike="noStrike" spc="-1" dirty="0">
                          <a:solidFill>
                            <a:srgbClr val="006F7B"/>
                          </a:solidFill>
                          <a:latin typeface="+mn-lt"/>
                        </a:rPr>
                        <a:t>l’éducation (SE)</a:t>
                      </a:r>
                      <a:endParaRPr lang="fr-FR" sz="2000" b="0" strike="noStrike" spc="-1" dirty="0">
                        <a:solidFill>
                          <a:srgbClr val="006F7B"/>
                        </a:solidFill>
                        <a:latin typeface="+mn-lt"/>
                      </a:endParaRPr>
                    </a:p>
                  </a:txBody>
                  <a:tcPr anchor="ctr">
                    <a:solidFill>
                      <a:schemeClr val="bg1"/>
                    </a:solidFill>
                  </a:tcPr>
                </a:tc>
                <a:extLst>
                  <a:ext uri="{0D108BD9-81ED-4DB2-BD59-A6C34878D82A}">
                    <a16:rowId xmlns:a16="http://schemas.microsoft.com/office/drawing/2014/main" val="289894896"/>
                  </a:ext>
                </a:extLst>
              </a:tr>
              <a:tr h="401565">
                <a:tc>
                  <a:txBody>
                    <a:bodyPr/>
                    <a:lstStyle/>
                    <a:p>
                      <a:pPr algn="ctr"/>
                      <a:r>
                        <a:rPr lang="fr-BE" sz="1600" dirty="0">
                          <a:latin typeface="+mn-lt"/>
                        </a:rPr>
                        <a:t>3 ans Bac (180)</a:t>
                      </a:r>
                    </a:p>
                  </a:txBody>
                  <a:tcPr anchor="ctr">
                    <a:solidFill>
                      <a:srgbClr val="006F7B">
                        <a:alpha val="20000"/>
                      </a:srgbClr>
                    </a:solidFill>
                  </a:tcPr>
                </a:tc>
                <a:extLst>
                  <a:ext uri="{0D108BD9-81ED-4DB2-BD59-A6C34878D82A}">
                    <a16:rowId xmlns:a16="http://schemas.microsoft.com/office/drawing/2014/main" val="525531143"/>
                  </a:ext>
                </a:extLst>
              </a:tr>
              <a:tr h="401565">
                <a:tc>
                  <a:txBody>
                    <a:bodyPr/>
                    <a:lstStyle/>
                    <a:p>
                      <a:pPr algn="ctr"/>
                      <a:r>
                        <a:rPr lang="fr-BE" sz="1600" dirty="0">
                          <a:latin typeface="+mn-lt"/>
                        </a:rPr>
                        <a:t>2 ans Master (120)</a:t>
                      </a:r>
                    </a:p>
                  </a:txBody>
                  <a:tcPr anchor="ctr">
                    <a:solidFill>
                      <a:srgbClr val="006F7B">
                        <a:alpha val="5000"/>
                      </a:srgbClr>
                    </a:solidFill>
                  </a:tcPr>
                </a:tc>
                <a:extLst>
                  <a:ext uri="{0D108BD9-81ED-4DB2-BD59-A6C34878D82A}">
                    <a16:rowId xmlns:a16="http://schemas.microsoft.com/office/drawing/2014/main" val="2611168587"/>
                  </a:ext>
                </a:extLst>
              </a:tr>
              <a:tr h="401565">
                <a:tc>
                  <a:txBody>
                    <a:bodyPr/>
                    <a:lstStyle/>
                    <a:p>
                      <a:endParaRPr lang="fr-BE" dirty="0"/>
                    </a:p>
                  </a:txBody>
                  <a:tcPr anchor="ctr">
                    <a:noFill/>
                  </a:tcPr>
                </a:tc>
                <a:extLst>
                  <a:ext uri="{0D108BD9-81ED-4DB2-BD59-A6C34878D82A}">
                    <a16:rowId xmlns:a16="http://schemas.microsoft.com/office/drawing/2014/main" val="1155575806"/>
                  </a:ext>
                </a:extLst>
              </a:tr>
              <a:tr h="401565">
                <a:tc>
                  <a:txBody>
                    <a:bodyPr/>
                    <a:lstStyle/>
                    <a:p>
                      <a:endParaRPr lang="fr-BE" dirty="0"/>
                    </a:p>
                  </a:txBody>
                  <a:tcPr anchor="ctr">
                    <a:noFill/>
                  </a:tcPr>
                </a:tc>
                <a:extLst>
                  <a:ext uri="{0D108BD9-81ED-4DB2-BD59-A6C34878D82A}">
                    <a16:rowId xmlns:a16="http://schemas.microsoft.com/office/drawing/2014/main" val="1912362572"/>
                  </a:ext>
                </a:extLst>
              </a:tr>
            </a:tbl>
          </a:graphicData>
        </a:graphic>
      </p:graphicFrame>
      <p:sp>
        <p:nvSpPr>
          <p:cNvPr id="5" name="TextShape 2">
            <a:extLst>
              <a:ext uri="{FF2B5EF4-FFF2-40B4-BE49-F238E27FC236}">
                <a16:creationId xmlns:a16="http://schemas.microsoft.com/office/drawing/2014/main" id="{F75E24D2-1FFA-0194-FA32-63346E17AC54}"/>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Ont accès au </a:t>
            </a:r>
            <a:r>
              <a:rPr lang="fr-BE" sz="3200" b="1" spc="-1" dirty="0">
                <a:solidFill>
                  <a:srgbClr val="156082"/>
                </a:solidFill>
                <a:latin typeface="Aptos Display"/>
              </a:rPr>
              <a:t>MSFE</a:t>
            </a:r>
            <a:r>
              <a:rPr lang="fr-BE" sz="3200" spc="-1" dirty="0">
                <a:solidFill>
                  <a:srgbClr val="156082"/>
                </a:solidFill>
                <a:latin typeface="Aptos Display"/>
              </a:rPr>
              <a:t> les étudiants titulaires </a:t>
            </a:r>
            <a:r>
              <a:rPr lang="fr-BE" sz="2400" spc="-1" dirty="0">
                <a:solidFill>
                  <a:srgbClr val="156082"/>
                </a:solidFill>
                <a:latin typeface="Aptos Display"/>
              </a:rPr>
              <a:t>(Article 54) </a:t>
            </a:r>
            <a:r>
              <a:rPr lang="fr-BE" sz="3200" spc="-1" dirty="0">
                <a:solidFill>
                  <a:srgbClr val="156082"/>
                </a:solidFill>
                <a:latin typeface="Aptos Display"/>
              </a:rPr>
              <a:t>d’un :</a:t>
            </a:r>
            <a:endParaRPr lang="fr-FR" sz="3200" spc="-1" dirty="0">
              <a:solidFill>
                <a:srgbClr val="156082"/>
              </a:solidFill>
              <a:latin typeface="Aptos Display"/>
            </a:endParaRPr>
          </a:p>
        </p:txBody>
      </p:sp>
      <p:grpSp>
        <p:nvGrpSpPr>
          <p:cNvPr id="18" name="Graphique 14" descr="Couronne avec un remplissage uni">
            <a:extLst>
              <a:ext uri="{FF2B5EF4-FFF2-40B4-BE49-F238E27FC236}">
                <a16:creationId xmlns:a16="http://schemas.microsoft.com/office/drawing/2014/main" id="{2DCB861C-D115-7505-14AF-96077EED6A32}"/>
              </a:ext>
            </a:extLst>
          </p:cNvPr>
          <p:cNvGrpSpPr/>
          <p:nvPr/>
        </p:nvGrpSpPr>
        <p:grpSpPr>
          <a:xfrm>
            <a:off x="5291709" y="3739337"/>
            <a:ext cx="1358911" cy="1374590"/>
            <a:chOff x="5370730" y="4150922"/>
            <a:chExt cx="1157741" cy="1171099"/>
          </a:xfrm>
          <a:solidFill>
            <a:srgbClr val="006F7B">
              <a:alpha val="12000"/>
            </a:srgbClr>
          </a:solidFill>
        </p:grpSpPr>
        <p:sp>
          <p:nvSpPr>
            <p:cNvPr id="19" name="Forme libre : forme 18">
              <a:extLst>
                <a:ext uri="{FF2B5EF4-FFF2-40B4-BE49-F238E27FC236}">
                  <a16:creationId xmlns:a16="http://schemas.microsoft.com/office/drawing/2014/main" id="{DDA14967-1068-8C04-292E-73F3FFD0757F}"/>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20" name="Forme libre : forme 19">
              <a:extLst>
                <a:ext uri="{FF2B5EF4-FFF2-40B4-BE49-F238E27FC236}">
                  <a16:creationId xmlns:a16="http://schemas.microsoft.com/office/drawing/2014/main" id="{97FA45CE-4210-35EF-FBA3-06C209CC4F64}"/>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21" name="Forme libre : forme 20">
              <a:extLst>
                <a:ext uri="{FF2B5EF4-FFF2-40B4-BE49-F238E27FC236}">
                  <a16:creationId xmlns:a16="http://schemas.microsoft.com/office/drawing/2014/main" id="{1295DCA8-3853-F29B-BFFF-5205EFFB64E1}"/>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2" name="Forme libre : forme 21">
              <a:extLst>
                <a:ext uri="{FF2B5EF4-FFF2-40B4-BE49-F238E27FC236}">
                  <a16:creationId xmlns:a16="http://schemas.microsoft.com/office/drawing/2014/main" id="{57384749-AC57-AC47-E215-B59A99B34878}"/>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23" name="Forme libre : forme 22">
              <a:extLst>
                <a:ext uri="{FF2B5EF4-FFF2-40B4-BE49-F238E27FC236}">
                  <a16:creationId xmlns:a16="http://schemas.microsoft.com/office/drawing/2014/main" id="{5776DBFD-A22A-21AB-36C3-E46F00C6FF8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4" name="Forme libre : forme 23">
              <a:extLst>
                <a:ext uri="{FF2B5EF4-FFF2-40B4-BE49-F238E27FC236}">
                  <a16:creationId xmlns:a16="http://schemas.microsoft.com/office/drawing/2014/main" id="{6327BDA0-8B40-495E-7917-C03CD8E1E14A}"/>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5" name="Forme libre : forme 24">
              <a:extLst>
                <a:ext uri="{FF2B5EF4-FFF2-40B4-BE49-F238E27FC236}">
                  <a16:creationId xmlns:a16="http://schemas.microsoft.com/office/drawing/2014/main" id="{4D228583-D8E0-1576-DE6E-7CDF98BD3A25}"/>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26" name="Forme libre : forme 25">
              <a:extLst>
                <a:ext uri="{FF2B5EF4-FFF2-40B4-BE49-F238E27FC236}">
                  <a16:creationId xmlns:a16="http://schemas.microsoft.com/office/drawing/2014/main" id="{9DFA6D77-4B7C-B5D0-5117-3D44574A96B3}"/>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7" name="Forme libre : forme 26">
              <a:extLst>
                <a:ext uri="{FF2B5EF4-FFF2-40B4-BE49-F238E27FC236}">
                  <a16:creationId xmlns:a16="http://schemas.microsoft.com/office/drawing/2014/main" id="{62A9EC15-36F8-E8D7-28AC-FACDB1500426}"/>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graphicFrame>
        <p:nvGraphicFramePr>
          <p:cNvPr id="31" name="Tableau 30">
            <a:extLst>
              <a:ext uri="{FF2B5EF4-FFF2-40B4-BE49-F238E27FC236}">
                <a16:creationId xmlns:a16="http://schemas.microsoft.com/office/drawing/2014/main" id="{906C6929-F154-5777-CFF7-C4C22CFA2ED3}"/>
              </a:ext>
            </a:extLst>
          </p:cNvPr>
          <p:cNvGraphicFramePr>
            <a:graphicFrameLocks noGrp="1"/>
          </p:cNvGraphicFramePr>
          <p:nvPr>
            <p:extLst>
              <p:ext uri="{D42A27DB-BD31-4B8C-83A1-F6EECF244321}">
                <p14:modId xmlns:p14="http://schemas.microsoft.com/office/powerpoint/2010/main" val="900651876"/>
              </p:ext>
            </p:extLst>
          </p:nvPr>
        </p:nvGraphicFramePr>
        <p:xfrm>
          <a:off x="399194" y="5081896"/>
          <a:ext cx="11512424" cy="859586"/>
        </p:xfrm>
        <a:graphic>
          <a:graphicData uri="http://schemas.openxmlformats.org/drawingml/2006/table">
            <a:tbl>
              <a:tblPr>
                <a:tableStyleId>{5C22544A-7EE6-4342-B048-85BDC9FD1C3A}</a:tableStyleId>
              </a:tblPr>
              <a:tblGrid>
                <a:gridCol w="2395855">
                  <a:extLst>
                    <a:ext uri="{9D8B030D-6E8A-4147-A177-3AD203B41FA5}">
                      <a16:colId xmlns:a16="http://schemas.microsoft.com/office/drawing/2014/main" val="242070306"/>
                    </a:ext>
                  </a:extLst>
                </a:gridCol>
                <a:gridCol w="9116569">
                  <a:extLst>
                    <a:ext uri="{9D8B030D-6E8A-4147-A177-3AD203B41FA5}">
                      <a16:colId xmlns:a16="http://schemas.microsoft.com/office/drawing/2014/main" val="4055331545"/>
                    </a:ext>
                  </a:extLst>
                </a:gridCol>
              </a:tblGrid>
              <a:tr h="3356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800" b="1" strike="noStrike" spc="-1" dirty="0">
                          <a:solidFill>
                            <a:srgbClr val="006F7B"/>
                          </a:solidFill>
                          <a:latin typeface="+mn-lt"/>
                        </a:rPr>
                        <a:t>Dispenses</a:t>
                      </a:r>
                      <a:r>
                        <a:rPr lang="fr-BE" sz="1800" b="0" strike="noStrike" spc="-1" dirty="0">
                          <a:solidFill>
                            <a:schemeClr val="tx1"/>
                          </a:solidFill>
                          <a:latin typeface="+mn-lt"/>
                        </a:rPr>
                        <a:t> pour le MSFE </a:t>
                      </a:r>
                      <a:r>
                        <a:rPr lang="fr-BE" sz="1400" b="0" strike="noStrike" spc="-1" dirty="0">
                          <a:solidFill>
                            <a:schemeClr val="tx1"/>
                          </a:solidFill>
                          <a:latin typeface="+mn-lt"/>
                        </a:rPr>
                        <a:t>(Article 51) </a:t>
                      </a:r>
                      <a:r>
                        <a:rPr lang="fr-BE" sz="1800" b="0" strike="noStrike" spc="-1" dirty="0">
                          <a:solidFill>
                            <a:schemeClr val="tx1"/>
                          </a:solidFill>
                          <a:latin typeface="+mn-lt"/>
                        </a:rPr>
                        <a:t>:</a:t>
                      </a:r>
                      <a:endParaRPr lang="fr-FR" sz="1800" b="0" strike="noStrike" spc="-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6F7B"/>
                      </a:solidFill>
                      <a:prstDash val="solid"/>
                      <a:round/>
                      <a:headEnd type="none" w="med" len="med"/>
                      <a:tailEnd type="none" w="med" len="med"/>
                    </a:lnB>
                    <a:noFill/>
                  </a:tcPr>
                </a:tc>
                <a:tc hMerge="1">
                  <a:txBody>
                    <a:bodyPr/>
                    <a:lstStyle/>
                    <a:p>
                      <a:endParaRPr lang="fr-BE"/>
                    </a:p>
                  </a:txBody>
                  <a:tcPr/>
                </a:tc>
                <a:extLst>
                  <a:ext uri="{0D108BD9-81ED-4DB2-BD59-A6C34878D82A}">
                    <a16:rowId xmlns:a16="http://schemas.microsoft.com/office/drawing/2014/main" val="289894896"/>
                  </a:ext>
                </a:extLst>
              </a:tr>
              <a:tr h="493826">
                <a:tc>
                  <a:txBody>
                    <a:bodyPr/>
                    <a:lstStyle/>
                    <a:p>
                      <a:pPr algn="ctr"/>
                      <a:r>
                        <a:rPr lang="fr-BE" sz="1500" dirty="0">
                          <a:solidFill>
                            <a:schemeClr val="tx1"/>
                          </a:solidFill>
                          <a:latin typeface="+mn-lt"/>
                        </a:rPr>
                        <a:t>Doctorat en psycho et SE</a:t>
                      </a:r>
                    </a:p>
                  </a:txBody>
                  <a:tcPr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T w="12700" cap="flat" cmpd="sng" algn="ctr">
                      <a:solidFill>
                        <a:srgbClr val="006F7B"/>
                      </a:solidFill>
                      <a:prstDash val="solid"/>
                      <a:round/>
                      <a:headEnd type="none" w="med" len="med"/>
                      <a:tailEnd type="none" w="med" len="med"/>
                    </a:lnT>
                    <a:lnB w="12700" cap="flat" cmpd="sng" algn="ctr">
                      <a:solidFill>
                        <a:srgbClr val="006F7B"/>
                      </a:solidFill>
                      <a:prstDash val="solid"/>
                      <a:round/>
                      <a:headEnd type="none" w="med" len="med"/>
                      <a:tailEnd type="none" w="med" len="med"/>
                    </a:lnB>
                    <a:noFill/>
                  </a:tcPr>
                </a:tc>
                <a:tc>
                  <a:txBody>
                    <a:bodyPr/>
                    <a:lstStyle/>
                    <a:p>
                      <a:pPr marL="0" indent="0" algn="ctr"/>
                      <a:r>
                        <a:rPr lang="fr-BE" sz="1500" dirty="0">
                          <a:solidFill>
                            <a:schemeClr val="tx1"/>
                          </a:solidFill>
                          <a:latin typeface="+mn-lt"/>
                        </a:rPr>
                        <a:t>Doctorat dans le domaine « enseignement » ou « à visée didactique » </a:t>
                      </a:r>
                    </a:p>
                  </a:txBody>
                  <a:tcPr anchor="ctr">
                    <a:lnL w="28575" cap="flat" cmpd="sng" algn="ctr">
                      <a:solidFill>
                        <a:srgbClr val="006F7B"/>
                      </a:solidFill>
                      <a:prstDash val="solid"/>
                      <a:round/>
                      <a:headEnd type="none" w="med" len="med"/>
                      <a:tailEnd type="none" w="med" len="med"/>
                    </a:lnL>
                    <a:lnR w="28575" cap="flat" cmpd="sng" algn="ctr">
                      <a:solidFill>
                        <a:srgbClr val="006F7B"/>
                      </a:solidFill>
                      <a:prstDash val="solid"/>
                      <a:round/>
                      <a:headEnd type="none" w="med" len="med"/>
                      <a:tailEnd type="none" w="med" len="med"/>
                    </a:lnR>
                    <a:lnT w="12700" cap="flat" cmpd="sng" algn="ctr">
                      <a:solidFill>
                        <a:srgbClr val="006F7B"/>
                      </a:solidFill>
                      <a:prstDash val="solid"/>
                      <a:round/>
                      <a:headEnd type="none" w="med" len="med"/>
                      <a:tailEnd type="none" w="med" len="med"/>
                    </a:lnT>
                    <a:lnB w="12700" cap="flat" cmpd="sng" algn="ctr">
                      <a:solidFill>
                        <a:srgbClr val="006F7B"/>
                      </a:solidFill>
                      <a:prstDash val="solid"/>
                      <a:round/>
                      <a:headEnd type="none" w="med" len="med"/>
                      <a:tailEnd type="none" w="med" len="med"/>
                    </a:lnB>
                    <a:noFill/>
                  </a:tcPr>
                </a:tc>
                <a:extLst>
                  <a:ext uri="{0D108BD9-81ED-4DB2-BD59-A6C34878D82A}">
                    <a16:rowId xmlns:a16="http://schemas.microsoft.com/office/drawing/2014/main" val="525531143"/>
                  </a:ext>
                </a:extLst>
              </a:tr>
            </a:tbl>
          </a:graphicData>
        </a:graphic>
      </p:graphicFrame>
      <p:grpSp>
        <p:nvGrpSpPr>
          <p:cNvPr id="53" name="Groupe 52">
            <a:extLst>
              <a:ext uri="{FF2B5EF4-FFF2-40B4-BE49-F238E27FC236}">
                <a16:creationId xmlns:a16="http://schemas.microsoft.com/office/drawing/2014/main" id="{F5E8DC28-E37F-604E-DBC5-85A55564ED47}"/>
              </a:ext>
            </a:extLst>
          </p:cNvPr>
          <p:cNvGrpSpPr/>
          <p:nvPr/>
        </p:nvGrpSpPr>
        <p:grpSpPr>
          <a:xfrm>
            <a:off x="485355" y="2842672"/>
            <a:ext cx="4542254" cy="1869816"/>
            <a:chOff x="485355" y="2909578"/>
            <a:chExt cx="4542254" cy="1869816"/>
          </a:xfrm>
        </p:grpSpPr>
        <p:sp>
          <p:nvSpPr>
            <p:cNvPr id="12" name="Rectangle 11">
              <a:extLst>
                <a:ext uri="{FF2B5EF4-FFF2-40B4-BE49-F238E27FC236}">
                  <a16:creationId xmlns:a16="http://schemas.microsoft.com/office/drawing/2014/main" id="{871BF1E3-C37C-6FE7-2B7E-9D4AA30917D2}"/>
                </a:ext>
              </a:extLst>
            </p:cNvPr>
            <p:cNvSpPr/>
            <p:nvPr/>
          </p:nvSpPr>
          <p:spPr>
            <a:xfrm>
              <a:off x="485355" y="2909578"/>
              <a:ext cx="2027977" cy="3078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1" name="Forme libre : forme 40">
              <a:extLst>
                <a:ext uri="{FF2B5EF4-FFF2-40B4-BE49-F238E27FC236}">
                  <a16:creationId xmlns:a16="http://schemas.microsoft.com/office/drawing/2014/main" id="{55F92646-E0E5-CAEF-FFC0-CAC27CE8040D}"/>
                </a:ext>
              </a:extLst>
            </p:cNvPr>
            <p:cNvSpPr/>
            <p:nvPr/>
          </p:nvSpPr>
          <p:spPr>
            <a:xfrm>
              <a:off x="1474511" y="3213387"/>
              <a:ext cx="3553098" cy="1566007"/>
            </a:xfrm>
            <a:custGeom>
              <a:avLst/>
              <a:gdLst>
                <a:gd name="connsiteX0" fmla="*/ 0 w 3448594"/>
                <a:gd name="connsiteY0" fmla="*/ 0 h 1502229"/>
                <a:gd name="connsiteX1" fmla="*/ 770709 w 3448594"/>
                <a:gd name="connsiteY1" fmla="*/ 1502229 h 1502229"/>
                <a:gd name="connsiteX2" fmla="*/ 3448594 w 3448594"/>
                <a:gd name="connsiteY2" fmla="*/ 1267097 h 1502229"/>
                <a:gd name="connsiteX0" fmla="*/ 0 w 3448594"/>
                <a:gd name="connsiteY0" fmla="*/ 0 h 1669944"/>
                <a:gd name="connsiteX1" fmla="*/ 770709 w 3448594"/>
                <a:gd name="connsiteY1" fmla="*/ 1502229 h 1669944"/>
                <a:gd name="connsiteX2" fmla="*/ 3448594 w 3448594"/>
                <a:gd name="connsiteY2" fmla="*/ 1267097 h 1669944"/>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542195"/>
                <a:gd name="connsiteX1" fmla="*/ 2364378 w 3448594"/>
                <a:gd name="connsiteY1" fmla="*/ 1293224 h 1542195"/>
                <a:gd name="connsiteX2" fmla="*/ 3448594 w 3448594"/>
                <a:gd name="connsiteY2" fmla="*/ 1267097 h 1542195"/>
                <a:gd name="connsiteX0" fmla="*/ 0 w 3448594"/>
                <a:gd name="connsiteY0" fmla="*/ 0 h 1542195"/>
                <a:gd name="connsiteX1" fmla="*/ 2364378 w 3448594"/>
                <a:gd name="connsiteY1" fmla="*/ 1293224 h 1542195"/>
                <a:gd name="connsiteX2" fmla="*/ 3448594 w 3448594"/>
                <a:gd name="connsiteY2" fmla="*/ 1267097 h 1542195"/>
                <a:gd name="connsiteX0" fmla="*/ 0 w 2364378"/>
                <a:gd name="connsiteY0" fmla="*/ 0 h 1293224"/>
                <a:gd name="connsiteX1" fmla="*/ 2364378 w 2364378"/>
                <a:gd name="connsiteY1" fmla="*/ 1293224 h 1293224"/>
                <a:gd name="connsiteX0" fmla="*/ 0 w 2364378"/>
                <a:gd name="connsiteY0" fmla="*/ 0 h 1293224"/>
                <a:gd name="connsiteX1" fmla="*/ 2364378 w 2364378"/>
                <a:gd name="connsiteY1" fmla="*/ 1293224 h 1293224"/>
                <a:gd name="connsiteX0" fmla="*/ 0 w 3461658"/>
                <a:gd name="connsiteY0" fmla="*/ 0 h 1489167"/>
                <a:gd name="connsiteX1" fmla="*/ 3461658 w 3461658"/>
                <a:gd name="connsiteY1" fmla="*/ 1489167 h 1489167"/>
                <a:gd name="connsiteX0" fmla="*/ 0 w 3461658"/>
                <a:gd name="connsiteY0" fmla="*/ 0 h 1540661"/>
                <a:gd name="connsiteX1" fmla="*/ 3461658 w 3461658"/>
                <a:gd name="connsiteY1" fmla="*/ 1489167 h 1540661"/>
                <a:gd name="connsiteX0" fmla="*/ 0 w 3553098"/>
                <a:gd name="connsiteY0" fmla="*/ 0 h 1566007"/>
                <a:gd name="connsiteX1" fmla="*/ 3553098 w 3553098"/>
                <a:gd name="connsiteY1" fmla="*/ 1515293 h 1566007"/>
              </a:gdLst>
              <a:ahLst/>
              <a:cxnLst>
                <a:cxn ang="0">
                  <a:pos x="connsiteX0" y="connsiteY0"/>
                </a:cxn>
                <a:cxn ang="0">
                  <a:pos x="connsiteX1" y="connsiteY1"/>
                </a:cxn>
              </a:cxnLst>
              <a:rect l="l" t="t" r="r" b="b"/>
              <a:pathLst>
                <a:path w="3553098" h="1566007">
                  <a:moveTo>
                    <a:pt x="0" y="0"/>
                  </a:moveTo>
                  <a:cubicBezTo>
                    <a:pt x="17417" y="391886"/>
                    <a:pt x="-4352" y="1854927"/>
                    <a:pt x="3553098" y="1515293"/>
                  </a:cubicBezTo>
                </a:path>
              </a:pathLst>
            </a:custGeom>
            <a:noFill/>
            <a:ln>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grpSp>
      <p:grpSp>
        <p:nvGrpSpPr>
          <p:cNvPr id="55" name="Groupe 54">
            <a:extLst>
              <a:ext uri="{FF2B5EF4-FFF2-40B4-BE49-F238E27FC236}">
                <a16:creationId xmlns:a16="http://schemas.microsoft.com/office/drawing/2014/main" id="{3F83A8B4-1625-B3D5-2BB3-3D2807B50659}"/>
              </a:ext>
            </a:extLst>
          </p:cNvPr>
          <p:cNvGrpSpPr/>
          <p:nvPr/>
        </p:nvGrpSpPr>
        <p:grpSpPr>
          <a:xfrm>
            <a:off x="6939427" y="2852022"/>
            <a:ext cx="2961703" cy="1448529"/>
            <a:chOff x="6939427" y="2901060"/>
            <a:chExt cx="2961703" cy="1448529"/>
          </a:xfrm>
        </p:grpSpPr>
        <p:sp>
          <p:nvSpPr>
            <p:cNvPr id="28" name="Rectangle 27">
              <a:extLst>
                <a:ext uri="{FF2B5EF4-FFF2-40B4-BE49-F238E27FC236}">
                  <a16:creationId xmlns:a16="http://schemas.microsoft.com/office/drawing/2014/main" id="{BDD970E6-06A7-11F3-A0CD-0FAD94FF156C}"/>
                </a:ext>
              </a:extLst>
            </p:cNvPr>
            <p:cNvSpPr/>
            <p:nvPr/>
          </p:nvSpPr>
          <p:spPr>
            <a:xfrm>
              <a:off x="8226194" y="2901060"/>
              <a:ext cx="1674936" cy="7033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2" name="Forme libre : forme 41">
              <a:extLst>
                <a:ext uri="{FF2B5EF4-FFF2-40B4-BE49-F238E27FC236}">
                  <a16:creationId xmlns:a16="http://schemas.microsoft.com/office/drawing/2014/main" id="{90D77DB9-C595-B5BE-2CBB-D0944ECD229F}"/>
                </a:ext>
              </a:extLst>
            </p:cNvPr>
            <p:cNvSpPr/>
            <p:nvPr/>
          </p:nvSpPr>
          <p:spPr>
            <a:xfrm flipH="1">
              <a:off x="6939427" y="3604418"/>
              <a:ext cx="2189644" cy="745171"/>
            </a:xfrm>
            <a:custGeom>
              <a:avLst/>
              <a:gdLst>
                <a:gd name="connsiteX0" fmla="*/ 0 w 3448594"/>
                <a:gd name="connsiteY0" fmla="*/ 0 h 1502229"/>
                <a:gd name="connsiteX1" fmla="*/ 770709 w 3448594"/>
                <a:gd name="connsiteY1" fmla="*/ 1502229 h 1502229"/>
                <a:gd name="connsiteX2" fmla="*/ 3448594 w 3448594"/>
                <a:gd name="connsiteY2" fmla="*/ 1267097 h 1502229"/>
                <a:gd name="connsiteX0" fmla="*/ 0 w 3448594"/>
                <a:gd name="connsiteY0" fmla="*/ 0 h 1669944"/>
                <a:gd name="connsiteX1" fmla="*/ 770709 w 3448594"/>
                <a:gd name="connsiteY1" fmla="*/ 1502229 h 1669944"/>
                <a:gd name="connsiteX2" fmla="*/ 3448594 w 3448594"/>
                <a:gd name="connsiteY2" fmla="*/ 1267097 h 1669944"/>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542195"/>
                <a:gd name="connsiteX1" fmla="*/ 2364378 w 3448594"/>
                <a:gd name="connsiteY1" fmla="*/ 1293224 h 1542195"/>
                <a:gd name="connsiteX2" fmla="*/ 3448594 w 3448594"/>
                <a:gd name="connsiteY2" fmla="*/ 1267097 h 1542195"/>
                <a:gd name="connsiteX0" fmla="*/ 0 w 3448594"/>
                <a:gd name="connsiteY0" fmla="*/ 0 h 1542195"/>
                <a:gd name="connsiteX1" fmla="*/ 2364378 w 3448594"/>
                <a:gd name="connsiteY1" fmla="*/ 1293224 h 1542195"/>
                <a:gd name="connsiteX2" fmla="*/ 3448594 w 3448594"/>
                <a:gd name="connsiteY2" fmla="*/ 1267097 h 1542195"/>
                <a:gd name="connsiteX0" fmla="*/ 0 w 2364378"/>
                <a:gd name="connsiteY0" fmla="*/ 0 h 1293224"/>
                <a:gd name="connsiteX1" fmla="*/ 2364378 w 2364378"/>
                <a:gd name="connsiteY1" fmla="*/ 1293224 h 1293224"/>
                <a:gd name="connsiteX0" fmla="*/ 0 w 2364378"/>
                <a:gd name="connsiteY0" fmla="*/ 0 h 1293224"/>
                <a:gd name="connsiteX1" fmla="*/ 2364378 w 2364378"/>
                <a:gd name="connsiteY1" fmla="*/ 1293224 h 1293224"/>
                <a:gd name="connsiteX0" fmla="*/ 0 w 2428444"/>
                <a:gd name="connsiteY0" fmla="*/ 0 h 1097325"/>
                <a:gd name="connsiteX1" fmla="*/ 2428444 w 2428444"/>
                <a:gd name="connsiteY1" fmla="*/ 1097325 h 1097325"/>
                <a:gd name="connsiteX0" fmla="*/ 0 w 2428444"/>
                <a:gd name="connsiteY0" fmla="*/ 0 h 1117514"/>
                <a:gd name="connsiteX1" fmla="*/ 2428444 w 2428444"/>
                <a:gd name="connsiteY1" fmla="*/ 1097325 h 1117514"/>
                <a:gd name="connsiteX0" fmla="*/ 0 w 2684705"/>
                <a:gd name="connsiteY0" fmla="*/ 0 h 1117513"/>
                <a:gd name="connsiteX1" fmla="*/ 2684705 w 2684705"/>
                <a:gd name="connsiteY1" fmla="*/ 1097325 h 1117513"/>
              </a:gdLst>
              <a:ahLst/>
              <a:cxnLst>
                <a:cxn ang="0">
                  <a:pos x="connsiteX0" y="connsiteY0"/>
                </a:cxn>
                <a:cxn ang="0">
                  <a:pos x="connsiteX1" y="connsiteY1"/>
                </a:cxn>
              </a:cxnLst>
              <a:rect l="l" t="t" r="r" b="b"/>
              <a:pathLst>
                <a:path w="2684705" h="1117513">
                  <a:moveTo>
                    <a:pt x="0" y="0"/>
                  </a:moveTo>
                  <a:cubicBezTo>
                    <a:pt x="17417" y="391886"/>
                    <a:pt x="599950" y="1260572"/>
                    <a:pt x="2684705" y="1097325"/>
                  </a:cubicBezTo>
                </a:path>
              </a:pathLst>
            </a:custGeom>
            <a:noFill/>
            <a:ln>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grpSp>
      <p:grpSp>
        <p:nvGrpSpPr>
          <p:cNvPr id="56" name="Groupe 55">
            <a:extLst>
              <a:ext uri="{FF2B5EF4-FFF2-40B4-BE49-F238E27FC236}">
                <a16:creationId xmlns:a16="http://schemas.microsoft.com/office/drawing/2014/main" id="{79CB6382-6AC0-73A9-E864-B64B185EF2D4}"/>
              </a:ext>
            </a:extLst>
          </p:cNvPr>
          <p:cNvGrpSpPr/>
          <p:nvPr/>
        </p:nvGrpSpPr>
        <p:grpSpPr>
          <a:xfrm>
            <a:off x="6925568" y="3651908"/>
            <a:ext cx="4778147" cy="1209309"/>
            <a:chOff x="6925568" y="3707663"/>
            <a:chExt cx="4778147" cy="1209309"/>
          </a:xfrm>
        </p:grpSpPr>
        <p:sp>
          <p:nvSpPr>
            <p:cNvPr id="29" name="Rectangle 28">
              <a:extLst>
                <a:ext uri="{FF2B5EF4-FFF2-40B4-BE49-F238E27FC236}">
                  <a16:creationId xmlns:a16="http://schemas.microsoft.com/office/drawing/2014/main" id="{74DA97DB-50AA-4B16-D80D-18ECB487FD2D}"/>
                </a:ext>
              </a:extLst>
            </p:cNvPr>
            <p:cNvSpPr/>
            <p:nvPr/>
          </p:nvSpPr>
          <p:spPr>
            <a:xfrm>
              <a:off x="10012661" y="3707663"/>
              <a:ext cx="1691054" cy="3078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3" name="Forme libre : forme 42">
              <a:extLst>
                <a:ext uri="{FF2B5EF4-FFF2-40B4-BE49-F238E27FC236}">
                  <a16:creationId xmlns:a16="http://schemas.microsoft.com/office/drawing/2014/main" id="{335A0AE1-AA98-866E-1746-37A459D21FD0}"/>
                </a:ext>
              </a:extLst>
            </p:cNvPr>
            <p:cNvSpPr/>
            <p:nvPr/>
          </p:nvSpPr>
          <p:spPr>
            <a:xfrm flipH="1">
              <a:off x="6925568" y="4021526"/>
              <a:ext cx="4037104" cy="895446"/>
            </a:xfrm>
            <a:custGeom>
              <a:avLst/>
              <a:gdLst>
                <a:gd name="connsiteX0" fmla="*/ 0 w 3448594"/>
                <a:gd name="connsiteY0" fmla="*/ 0 h 1502229"/>
                <a:gd name="connsiteX1" fmla="*/ 770709 w 3448594"/>
                <a:gd name="connsiteY1" fmla="*/ 1502229 h 1502229"/>
                <a:gd name="connsiteX2" fmla="*/ 3448594 w 3448594"/>
                <a:gd name="connsiteY2" fmla="*/ 1267097 h 1502229"/>
                <a:gd name="connsiteX0" fmla="*/ 0 w 3448594"/>
                <a:gd name="connsiteY0" fmla="*/ 0 h 1669944"/>
                <a:gd name="connsiteX1" fmla="*/ 770709 w 3448594"/>
                <a:gd name="connsiteY1" fmla="*/ 1502229 h 1669944"/>
                <a:gd name="connsiteX2" fmla="*/ 3448594 w 3448594"/>
                <a:gd name="connsiteY2" fmla="*/ 1267097 h 1669944"/>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542195"/>
                <a:gd name="connsiteX1" fmla="*/ 2364378 w 3448594"/>
                <a:gd name="connsiteY1" fmla="*/ 1293224 h 1542195"/>
                <a:gd name="connsiteX2" fmla="*/ 3448594 w 3448594"/>
                <a:gd name="connsiteY2" fmla="*/ 1267097 h 1542195"/>
                <a:gd name="connsiteX0" fmla="*/ 0 w 3448594"/>
                <a:gd name="connsiteY0" fmla="*/ 0 h 1542195"/>
                <a:gd name="connsiteX1" fmla="*/ 2364378 w 3448594"/>
                <a:gd name="connsiteY1" fmla="*/ 1293224 h 1542195"/>
                <a:gd name="connsiteX2" fmla="*/ 3448594 w 3448594"/>
                <a:gd name="connsiteY2" fmla="*/ 1267097 h 1542195"/>
                <a:gd name="connsiteX0" fmla="*/ 0 w 2364378"/>
                <a:gd name="connsiteY0" fmla="*/ 0 h 1293224"/>
                <a:gd name="connsiteX1" fmla="*/ 2364378 w 2364378"/>
                <a:gd name="connsiteY1" fmla="*/ 1293224 h 1293224"/>
                <a:gd name="connsiteX0" fmla="*/ 0 w 2364378"/>
                <a:gd name="connsiteY0" fmla="*/ 0 h 1293224"/>
                <a:gd name="connsiteX1" fmla="*/ 2364378 w 2364378"/>
                <a:gd name="connsiteY1" fmla="*/ 1293224 h 1293224"/>
                <a:gd name="connsiteX0" fmla="*/ 0 w 4846899"/>
                <a:gd name="connsiteY0" fmla="*/ 0 h 1234453"/>
                <a:gd name="connsiteX1" fmla="*/ 4846899 w 4846899"/>
                <a:gd name="connsiteY1" fmla="*/ 1234453 h 1234453"/>
                <a:gd name="connsiteX0" fmla="*/ 0 w 4846899"/>
                <a:gd name="connsiteY0" fmla="*/ 0 h 1624224"/>
                <a:gd name="connsiteX1" fmla="*/ 4846899 w 4846899"/>
                <a:gd name="connsiteY1" fmla="*/ 1234453 h 1624224"/>
                <a:gd name="connsiteX0" fmla="*/ 0 w 4670719"/>
                <a:gd name="connsiteY0" fmla="*/ 0 h 1573171"/>
                <a:gd name="connsiteX1" fmla="*/ 4670719 w 4670719"/>
                <a:gd name="connsiteY1" fmla="*/ 1175683 h 1573171"/>
                <a:gd name="connsiteX0" fmla="*/ 0 w 4670719"/>
                <a:gd name="connsiteY0" fmla="*/ 0 h 1432185"/>
                <a:gd name="connsiteX1" fmla="*/ 4670719 w 4670719"/>
                <a:gd name="connsiteY1" fmla="*/ 1175683 h 1432185"/>
                <a:gd name="connsiteX0" fmla="*/ 0 w 5103158"/>
                <a:gd name="connsiteY0" fmla="*/ 0 h 1502287"/>
                <a:gd name="connsiteX1" fmla="*/ 5103158 w 5103158"/>
                <a:gd name="connsiteY1" fmla="*/ 1254043 h 1502287"/>
                <a:gd name="connsiteX0" fmla="*/ 0 w 4959011"/>
                <a:gd name="connsiteY0" fmla="*/ 0 h 1397338"/>
                <a:gd name="connsiteX1" fmla="*/ 4959011 w 4959011"/>
                <a:gd name="connsiteY1" fmla="*/ 1136502 h 1397338"/>
                <a:gd name="connsiteX0" fmla="*/ 0 w 4949859"/>
                <a:gd name="connsiteY0" fmla="*/ 0 h 1342874"/>
                <a:gd name="connsiteX1" fmla="*/ 4949859 w 4949859"/>
                <a:gd name="connsiteY1" fmla="*/ 1074935 h 1342874"/>
              </a:gdLst>
              <a:ahLst/>
              <a:cxnLst>
                <a:cxn ang="0">
                  <a:pos x="connsiteX0" y="connsiteY0"/>
                </a:cxn>
                <a:cxn ang="0">
                  <a:pos x="connsiteX1" y="connsiteY1"/>
                </a:cxn>
              </a:cxnLst>
              <a:rect l="l" t="t" r="r" b="b"/>
              <a:pathLst>
                <a:path w="4949859" h="1342874">
                  <a:moveTo>
                    <a:pt x="0" y="0"/>
                  </a:moveTo>
                  <a:cubicBezTo>
                    <a:pt x="17417" y="391886"/>
                    <a:pt x="1455673" y="1963012"/>
                    <a:pt x="4949859" y="1074935"/>
                  </a:cubicBezTo>
                </a:path>
              </a:pathLst>
            </a:custGeom>
            <a:noFill/>
            <a:ln>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a</a:t>
              </a:r>
            </a:p>
          </p:txBody>
        </p:sp>
      </p:grpSp>
      <p:grpSp>
        <p:nvGrpSpPr>
          <p:cNvPr id="54" name="Groupe 53">
            <a:extLst>
              <a:ext uri="{FF2B5EF4-FFF2-40B4-BE49-F238E27FC236}">
                <a16:creationId xmlns:a16="http://schemas.microsoft.com/office/drawing/2014/main" id="{43BF3B4A-7D04-EB84-3822-51CCE704FAFD}"/>
              </a:ext>
            </a:extLst>
          </p:cNvPr>
          <p:cNvGrpSpPr/>
          <p:nvPr/>
        </p:nvGrpSpPr>
        <p:grpSpPr>
          <a:xfrm>
            <a:off x="2852063" y="3240847"/>
            <a:ext cx="5249159" cy="902034"/>
            <a:chOff x="2852063" y="3296602"/>
            <a:chExt cx="5249159" cy="902034"/>
          </a:xfrm>
        </p:grpSpPr>
        <p:sp>
          <p:nvSpPr>
            <p:cNvPr id="13" name="Rectangle 12">
              <a:extLst>
                <a:ext uri="{FF2B5EF4-FFF2-40B4-BE49-F238E27FC236}">
                  <a16:creationId xmlns:a16="http://schemas.microsoft.com/office/drawing/2014/main" id="{F5CBA485-FED8-9EF9-EDDE-B99F87382A5A}"/>
                </a:ext>
              </a:extLst>
            </p:cNvPr>
            <p:cNvSpPr/>
            <p:nvPr/>
          </p:nvSpPr>
          <p:spPr>
            <a:xfrm>
              <a:off x="2852063" y="3296602"/>
              <a:ext cx="5249159" cy="3078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4" name="Forme libre : forme 43">
              <a:extLst>
                <a:ext uri="{FF2B5EF4-FFF2-40B4-BE49-F238E27FC236}">
                  <a16:creationId xmlns:a16="http://schemas.microsoft.com/office/drawing/2014/main" id="{8395A9E8-87F4-0D41-1A36-A06BB21391E5}"/>
                </a:ext>
              </a:extLst>
            </p:cNvPr>
            <p:cNvSpPr/>
            <p:nvPr/>
          </p:nvSpPr>
          <p:spPr>
            <a:xfrm>
              <a:off x="4436198" y="3610618"/>
              <a:ext cx="523062" cy="588018"/>
            </a:xfrm>
            <a:custGeom>
              <a:avLst/>
              <a:gdLst>
                <a:gd name="connsiteX0" fmla="*/ 0 w 3448594"/>
                <a:gd name="connsiteY0" fmla="*/ 0 h 1502229"/>
                <a:gd name="connsiteX1" fmla="*/ 770709 w 3448594"/>
                <a:gd name="connsiteY1" fmla="*/ 1502229 h 1502229"/>
                <a:gd name="connsiteX2" fmla="*/ 3448594 w 3448594"/>
                <a:gd name="connsiteY2" fmla="*/ 1267097 h 1502229"/>
                <a:gd name="connsiteX0" fmla="*/ 0 w 3448594"/>
                <a:gd name="connsiteY0" fmla="*/ 0 h 1669944"/>
                <a:gd name="connsiteX1" fmla="*/ 770709 w 3448594"/>
                <a:gd name="connsiteY1" fmla="*/ 1502229 h 1669944"/>
                <a:gd name="connsiteX2" fmla="*/ 3448594 w 3448594"/>
                <a:gd name="connsiteY2" fmla="*/ 1267097 h 1669944"/>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63709"/>
                <a:gd name="connsiteX1" fmla="*/ 561703 w 3448594"/>
                <a:gd name="connsiteY1" fmla="*/ 1058092 h 1363709"/>
                <a:gd name="connsiteX2" fmla="*/ 3448594 w 3448594"/>
                <a:gd name="connsiteY2" fmla="*/ 1267097 h 1363709"/>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393058"/>
                <a:gd name="connsiteX1" fmla="*/ 561703 w 3448594"/>
                <a:gd name="connsiteY1" fmla="*/ 1058092 h 1393058"/>
                <a:gd name="connsiteX2" fmla="*/ 3448594 w 3448594"/>
                <a:gd name="connsiteY2" fmla="*/ 1267097 h 1393058"/>
                <a:gd name="connsiteX0" fmla="*/ 0 w 3448594"/>
                <a:gd name="connsiteY0" fmla="*/ 0 h 1542195"/>
                <a:gd name="connsiteX1" fmla="*/ 2364378 w 3448594"/>
                <a:gd name="connsiteY1" fmla="*/ 1293224 h 1542195"/>
                <a:gd name="connsiteX2" fmla="*/ 3448594 w 3448594"/>
                <a:gd name="connsiteY2" fmla="*/ 1267097 h 1542195"/>
                <a:gd name="connsiteX0" fmla="*/ 0 w 3448594"/>
                <a:gd name="connsiteY0" fmla="*/ 0 h 1542195"/>
                <a:gd name="connsiteX1" fmla="*/ 2364378 w 3448594"/>
                <a:gd name="connsiteY1" fmla="*/ 1293224 h 1542195"/>
                <a:gd name="connsiteX2" fmla="*/ 3448594 w 3448594"/>
                <a:gd name="connsiteY2" fmla="*/ 1267097 h 1542195"/>
                <a:gd name="connsiteX0" fmla="*/ 0 w 2364378"/>
                <a:gd name="connsiteY0" fmla="*/ 0 h 1293224"/>
                <a:gd name="connsiteX1" fmla="*/ 2364378 w 2364378"/>
                <a:gd name="connsiteY1" fmla="*/ 1293224 h 1293224"/>
                <a:gd name="connsiteX0" fmla="*/ 0 w 2364378"/>
                <a:gd name="connsiteY0" fmla="*/ 0 h 1293224"/>
                <a:gd name="connsiteX1" fmla="*/ 2364378 w 2364378"/>
                <a:gd name="connsiteY1" fmla="*/ 1293224 h 1293224"/>
                <a:gd name="connsiteX0" fmla="*/ 444194 w 1035908"/>
                <a:gd name="connsiteY0" fmla="*/ 0 h 1018964"/>
                <a:gd name="connsiteX1" fmla="*/ 1035907 w 1035908"/>
                <a:gd name="connsiteY1" fmla="*/ 1018964 h 1018964"/>
                <a:gd name="connsiteX0" fmla="*/ 0 w 591712"/>
                <a:gd name="connsiteY0" fmla="*/ 0 h 1018964"/>
                <a:gd name="connsiteX1" fmla="*/ 591713 w 591712"/>
                <a:gd name="connsiteY1" fmla="*/ 1018964 h 1018964"/>
                <a:gd name="connsiteX0" fmla="*/ 0 w 788677"/>
                <a:gd name="connsiteY0" fmla="*/ 0 h 881834"/>
                <a:gd name="connsiteX1" fmla="*/ 788677 w 788677"/>
                <a:gd name="connsiteY1" fmla="*/ 881834 h 881834"/>
                <a:gd name="connsiteX0" fmla="*/ 0 w 788677"/>
                <a:gd name="connsiteY0" fmla="*/ 0 h 881834"/>
                <a:gd name="connsiteX1" fmla="*/ 788677 w 788677"/>
                <a:gd name="connsiteY1" fmla="*/ 881834 h 881834"/>
              </a:gdLst>
              <a:ahLst/>
              <a:cxnLst>
                <a:cxn ang="0">
                  <a:pos x="connsiteX0" y="connsiteY0"/>
                </a:cxn>
                <a:cxn ang="0">
                  <a:pos x="connsiteX1" y="connsiteY1"/>
                </a:cxn>
              </a:cxnLst>
              <a:rect l="l" t="t" r="r" b="b"/>
              <a:pathLst>
                <a:path w="788677" h="881834">
                  <a:moveTo>
                    <a:pt x="0" y="0"/>
                  </a:moveTo>
                  <a:cubicBezTo>
                    <a:pt x="17417" y="391886"/>
                    <a:pt x="262521" y="633691"/>
                    <a:pt x="788677" y="881834"/>
                  </a:cubicBezTo>
                </a:path>
              </a:pathLst>
            </a:custGeom>
            <a:noFill/>
            <a:ln>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a</a:t>
              </a:r>
            </a:p>
          </p:txBody>
        </p:sp>
      </p:grpSp>
      <p:sp>
        <p:nvSpPr>
          <p:cNvPr id="49" name="Forme libre : forme 48">
            <a:extLst>
              <a:ext uri="{FF2B5EF4-FFF2-40B4-BE49-F238E27FC236}">
                <a16:creationId xmlns:a16="http://schemas.microsoft.com/office/drawing/2014/main" id="{8DA13F42-22F6-3E44-FA04-7D2667FB8632}"/>
              </a:ext>
            </a:extLst>
          </p:cNvPr>
          <p:cNvSpPr/>
          <p:nvPr/>
        </p:nvSpPr>
        <p:spPr>
          <a:xfrm>
            <a:off x="379779" y="273113"/>
            <a:ext cx="723900" cy="752475"/>
          </a:xfrm>
          <a:custGeom>
            <a:avLst/>
            <a:gdLst>
              <a:gd name="connsiteX0" fmla="*/ 590550 w 723900"/>
              <a:gd name="connsiteY0" fmla="*/ 733425 h 752475"/>
              <a:gd name="connsiteX1" fmla="*/ 590550 w 723900"/>
              <a:gd name="connsiteY1" fmla="*/ 0 h 752475"/>
              <a:gd name="connsiteX2" fmla="*/ 133350 w 723900"/>
              <a:gd name="connsiteY2" fmla="*/ 0 h 752475"/>
              <a:gd name="connsiteX3" fmla="*/ 133350 w 723900"/>
              <a:gd name="connsiteY3" fmla="*/ 733425 h 752475"/>
              <a:gd name="connsiteX4" fmla="*/ 0 w 723900"/>
              <a:gd name="connsiteY4" fmla="*/ 733425 h 752475"/>
              <a:gd name="connsiteX5" fmla="*/ 0 w 723900"/>
              <a:gd name="connsiteY5" fmla="*/ 752475 h 752475"/>
              <a:gd name="connsiteX6" fmla="*/ 152400 w 723900"/>
              <a:gd name="connsiteY6" fmla="*/ 752475 h 752475"/>
              <a:gd name="connsiteX7" fmla="*/ 152400 w 723900"/>
              <a:gd name="connsiteY7" fmla="*/ 19050 h 752475"/>
              <a:gd name="connsiteX8" fmla="*/ 571500 w 723900"/>
              <a:gd name="connsiteY8" fmla="*/ 19050 h 752475"/>
              <a:gd name="connsiteX9" fmla="*/ 571500 w 723900"/>
              <a:gd name="connsiteY9" fmla="*/ 752475 h 752475"/>
              <a:gd name="connsiteX10" fmla="*/ 723900 w 723900"/>
              <a:gd name="connsiteY10" fmla="*/ 752475 h 752475"/>
              <a:gd name="connsiteX11" fmla="*/ 723900 w 723900"/>
              <a:gd name="connsiteY11" fmla="*/ 733425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23900" h="752475">
                <a:moveTo>
                  <a:pt x="590550" y="733425"/>
                </a:moveTo>
                <a:lnTo>
                  <a:pt x="590550" y="0"/>
                </a:lnTo>
                <a:lnTo>
                  <a:pt x="133350" y="0"/>
                </a:lnTo>
                <a:lnTo>
                  <a:pt x="133350" y="733425"/>
                </a:lnTo>
                <a:lnTo>
                  <a:pt x="0" y="733425"/>
                </a:lnTo>
                <a:lnTo>
                  <a:pt x="0" y="752475"/>
                </a:lnTo>
                <a:lnTo>
                  <a:pt x="152400" y="752475"/>
                </a:lnTo>
                <a:lnTo>
                  <a:pt x="152400" y="19050"/>
                </a:lnTo>
                <a:lnTo>
                  <a:pt x="571500" y="19050"/>
                </a:lnTo>
                <a:lnTo>
                  <a:pt x="571500" y="752475"/>
                </a:lnTo>
                <a:lnTo>
                  <a:pt x="723900" y="752475"/>
                </a:lnTo>
                <a:lnTo>
                  <a:pt x="723900" y="733425"/>
                </a:lnTo>
                <a:close/>
              </a:path>
            </a:pathLst>
          </a:custGeom>
          <a:solidFill>
            <a:srgbClr val="156082"/>
          </a:solidFill>
          <a:ln w="9525" cap="flat">
            <a:noFill/>
            <a:prstDash val="solid"/>
            <a:miter/>
          </a:ln>
        </p:spPr>
        <p:txBody>
          <a:bodyPr rtlCol="0" anchor="ctr"/>
          <a:lstStyle/>
          <a:p>
            <a:endParaRPr lang="fr-BE" dirty="0"/>
          </a:p>
        </p:txBody>
      </p:sp>
      <p:sp>
        <p:nvSpPr>
          <p:cNvPr id="50" name="Forme libre : forme 49">
            <a:extLst>
              <a:ext uri="{FF2B5EF4-FFF2-40B4-BE49-F238E27FC236}">
                <a16:creationId xmlns:a16="http://schemas.microsoft.com/office/drawing/2014/main" id="{52266781-9AB5-6EE3-48C3-C4CFB514FCA9}"/>
              </a:ext>
            </a:extLst>
          </p:cNvPr>
          <p:cNvSpPr/>
          <p:nvPr/>
        </p:nvSpPr>
        <p:spPr>
          <a:xfrm>
            <a:off x="570279" y="328358"/>
            <a:ext cx="295275" cy="698182"/>
          </a:xfrm>
          <a:custGeom>
            <a:avLst/>
            <a:gdLst>
              <a:gd name="connsiteX0" fmla="*/ 0 w 295275"/>
              <a:gd name="connsiteY0" fmla="*/ 698183 h 698182"/>
              <a:gd name="connsiteX1" fmla="*/ 295275 w 295275"/>
              <a:gd name="connsiteY1" fmla="*/ 657225 h 698182"/>
              <a:gd name="connsiteX2" fmla="*/ 295275 w 295275"/>
              <a:gd name="connsiteY2" fmla="*/ 40958 h 698182"/>
              <a:gd name="connsiteX3" fmla="*/ 0 w 295275"/>
              <a:gd name="connsiteY3" fmla="*/ 0 h 698182"/>
              <a:gd name="connsiteX4" fmla="*/ 0 w 295275"/>
              <a:gd name="connsiteY4" fmla="*/ 698183 h 698182"/>
              <a:gd name="connsiteX5" fmla="*/ 19050 w 295275"/>
              <a:gd name="connsiteY5" fmla="*/ 21908 h 698182"/>
              <a:gd name="connsiteX6" fmla="*/ 276225 w 295275"/>
              <a:gd name="connsiteY6" fmla="*/ 57150 h 698182"/>
              <a:gd name="connsiteX7" fmla="*/ 276225 w 295275"/>
              <a:gd name="connsiteY7" fmla="*/ 641033 h 698182"/>
              <a:gd name="connsiteX8" fmla="*/ 19050 w 295275"/>
              <a:gd name="connsiteY8" fmla="*/ 676275 h 698182"/>
              <a:gd name="connsiteX9" fmla="*/ 19050 w 295275"/>
              <a:gd name="connsiteY9" fmla="*/ 21908 h 69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698182">
                <a:moveTo>
                  <a:pt x="0" y="698183"/>
                </a:moveTo>
                <a:lnTo>
                  <a:pt x="295275" y="657225"/>
                </a:lnTo>
                <a:lnTo>
                  <a:pt x="295275" y="40958"/>
                </a:lnTo>
                <a:lnTo>
                  <a:pt x="0" y="0"/>
                </a:lnTo>
                <a:lnTo>
                  <a:pt x="0" y="698183"/>
                </a:lnTo>
                <a:close/>
                <a:moveTo>
                  <a:pt x="19050" y="21908"/>
                </a:moveTo>
                <a:lnTo>
                  <a:pt x="276225" y="57150"/>
                </a:lnTo>
                <a:lnTo>
                  <a:pt x="276225" y="641033"/>
                </a:lnTo>
                <a:lnTo>
                  <a:pt x="19050" y="676275"/>
                </a:lnTo>
                <a:lnTo>
                  <a:pt x="19050" y="21908"/>
                </a:lnTo>
                <a:close/>
              </a:path>
            </a:pathLst>
          </a:custGeom>
          <a:solidFill>
            <a:srgbClr val="156082"/>
          </a:solidFill>
          <a:ln w="9525" cap="flat">
            <a:noFill/>
            <a:prstDash val="solid"/>
            <a:miter/>
          </a:ln>
        </p:spPr>
        <p:txBody>
          <a:bodyPr rtlCol="0" anchor="ctr"/>
          <a:lstStyle/>
          <a:p>
            <a:endParaRPr lang="fr-BE"/>
          </a:p>
        </p:txBody>
      </p:sp>
      <p:sp>
        <p:nvSpPr>
          <p:cNvPr id="51" name="Forme libre : forme 50">
            <a:extLst>
              <a:ext uri="{FF2B5EF4-FFF2-40B4-BE49-F238E27FC236}">
                <a16:creationId xmlns:a16="http://schemas.microsoft.com/office/drawing/2014/main" id="{8DFE3E74-E1A2-8F77-4A10-15121D225C0E}"/>
              </a:ext>
            </a:extLst>
          </p:cNvPr>
          <p:cNvSpPr/>
          <p:nvPr/>
        </p:nvSpPr>
        <p:spPr>
          <a:xfrm>
            <a:off x="751254" y="654113"/>
            <a:ext cx="85725" cy="57150"/>
          </a:xfrm>
          <a:custGeom>
            <a:avLst/>
            <a:gdLst>
              <a:gd name="connsiteX0" fmla="*/ 63818 w 85725"/>
              <a:gd name="connsiteY0" fmla="*/ 0 h 57150"/>
              <a:gd name="connsiteX1" fmla="*/ 42863 w 85725"/>
              <a:gd name="connsiteY1" fmla="*/ 19050 h 57150"/>
              <a:gd name="connsiteX2" fmla="*/ 0 w 85725"/>
              <a:gd name="connsiteY2" fmla="*/ 19050 h 57150"/>
              <a:gd name="connsiteX3" fmla="*/ 0 w 85725"/>
              <a:gd name="connsiteY3" fmla="*/ 38100 h 57150"/>
              <a:gd name="connsiteX4" fmla="*/ 42863 w 85725"/>
              <a:gd name="connsiteY4" fmla="*/ 38100 h 57150"/>
              <a:gd name="connsiteX5" fmla="*/ 63818 w 85725"/>
              <a:gd name="connsiteY5" fmla="*/ 57150 h 57150"/>
              <a:gd name="connsiteX6" fmla="*/ 85725 w 85725"/>
              <a:gd name="connsiteY6" fmla="*/ 28575 h 57150"/>
              <a:gd name="connsiteX7" fmla="*/ 63818 w 85725"/>
              <a:gd name="connsiteY7" fmla="*/ 0 h 57150"/>
              <a:gd name="connsiteX8" fmla="*/ 63818 w 85725"/>
              <a:gd name="connsiteY8" fmla="*/ 19050 h 57150"/>
              <a:gd name="connsiteX9" fmla="*/ 66675 w 85725"/>
              <a:gd name="connsiteY9" fmla="*/ 28575 h 57150"/>
              <a:gd name="connsiteX10" fmla="*/ 63818 w 85725"/>
              <a:gd name="connsiteY10" fmla="*/ 38100 h 57150"/>
              <a:gd name="connsiteX11" fmla="*/ 60960 w 85725"/>
              <a:gd name="connsiteY11" fmla="*/ 28575 h 57150"/>
              <a:gd name="connsiteX12" fmla="*/ 63818 w 85725"/>
              <a:gd name="connsiteY12" fmla="*/ 1905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5" h="57150">
                <a:moveTo>
                  <a:pt x="63818" y="0"/>
                </a:moveTo>
                <a:cubicBezTo>
                  <a:pt x="53340" y="952"/>
                  <a:pt x="44768" y="8573"/>
                  <a:pt x="42863" y="19050"/>
                </a:cubicBezTo>
                <a:lnTo>
                  <a:pt x="0" y="19050"/>
                </a:lnTo>
                <a:lnTo>
                  <a:pt x="0" y="38100"/>
                </a:lnTo>
                <a:lnTo>
                  <a:pt x="42863" y="38100"/>
                </a:lnTo>
                <a:cubicBezTo>
                  <a:pt x="44768" y="48577"/>
                  <a:pt x="53340" y="56198"/>
                  <a:pt x="63818" y="57150"/>
                </a:cubicBezTo>
                <a:cubicBezTo>
                  <a:pt x="76200" y="57150"/>
                  <a:pt x="85725" y="44768"/>
                  <a:pt x="85725" y="28575"/>
                </a:cubicBezTo>
                <a:cubicBezTo>
                  <a:pt x="85725" y="12382"/>
                  <a:pt x="76200" y="0"/>
                  <a:pt x="63818" y="0"/>
                </a:cubicBezTo>
                <a:close/>
                <a:moveTo>
                  <a:pt x="63818" y="19050"/>
                </a:moveTo>
                <a:cubicBezTo>
                  <a:pt x="64770" y="19050"/>
                  <a:pt x="66675" y="23813"/>
                  <a:pt x="66675" y="28575"/>
                </a:cubicBezTo>
                <a:cubicBezTo>
                  <a:pt x="66675" y="32385"/>
                  <a:pt x="64770" y="38100"/>
                  <a:pt x="63818" y="38100"/>
                </a:cubicBezTo>
                <a:cubicBezTo>
                  <a:pt x="61913" y="38100"/>
                  <a:pt x="60007" y="32385"/>
                  <a:pt x="60960" y="28575"/>
                </a:cubicBezTo>
                <a:cubicBezTo>
                  <a:pt x="60007" y="23813"/>
                  <a:pt x="62865" y="19050"/>
                  <a:pt x="63818" y="19050"/>
                </a:cubicBezTo>
                <a:close/>
              </a:path>
            </a:pathLst>
          </a:custGeom>
          <a:solidFill>
            <a:srgbClr val="156082"/>
          </a:solidFill>
          <a:ln w="9525" cap="flat">
            <a:noFill/>
            <a:prstDash val="solid"/>
            <a:miter/>
          </a:ln>
        </p:spPr>
        <p:txBody>
          <a:bodyPr rtlCol="0" anchor="ctr"/>
          <a:lstStyle/>
          <a:p>
            <a:endParaRPr lang="fr-BE"/>
          </a:p>
        </p:txBody>
      </p:sp>
      <p:sp>
        <p:nvSpPr>
          <p:cNvPr id="7" name="ZoneTexte 6">
            <a:extLst>
              <a:ext uri="{FF2B5EF4-FFF2-40B4-BE49-F238E27FC236}">
                <a16:creationId xmlns:a16="http://schemas.microsoft.com/office/drawing/2014/main" id="{8286B24C-1738-B9DC-B169-10849ECA8A89}"/>
              </a:ext>
            </a:extLst>
          </p:cNvPr>
          <p:cNvSpPr txBox="1"/>
          <p:nvPr/>
        </p:nvSpPr>
        <p:spPr>
          <a:xfrm>
            <a:off x="3048733" y="2828836"/>
            <a:ext cx="6097464" cy="1200329"/>
          </a:xfrm>
          <a:prstGeom prst="rect">
            <a:avLst/>
          </a:prstGeom>
          <a:noFill/>
        </p:spPr>
        <p:txBody>
          <a:bodyPr wrap="square">
            <a:spAutoFit/>
          </a:bodyPr>
          <a:lstStyle/>
          <a:p>
            <a:pPr algn="l"/>
            <a:br>
              <a:rPr lang="fr-GB" dirty="0">
                <a:solidFill>
                  <a:srgbClr val="FFFFFF"/>
                </a:solidFill>
                <a:effectLst/>
                <a:latin typeface="var(--fontFamilyBase)"/>
              </a:rPr>
            </a:br>
            <a:endParaRPr lang="fr-GB" dirty="0">
              <a:solidFill>
                <a:srgbClr val="FFFFFF"/>
              </a:solidFill>
              <a:effectLst/>
              <a:latin typeface="var(--fontFamilyBase)"/>
            </a:endParaRPr>
          </a:p>
          <a:p>
            <a:pPr algn="l"/>
            <a:br>
              <a:rPr lang="fr-GB" b="0" i="0" dirty="0">
                <a:solidFill>
                  <a:srgbClr val="FFFFFF"/>
                </a:solidFill>
                <a:effectLst/>
                <a:latin typeface="-apple-system"/>
              </a:rPr>
            </a:br>
            <a:endParaRPr lang="fr-GB" b="0" i="0" dirty="0">
              <a:solidFill>
                <a:srgbClr val="FFFFFF"/>
              </a:solidFill>
              <a:effectLst/>
              <a:latin typeface="-apple-syste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aphique 14" descr="Couronne avec un remplissage uni">
            <a:extLst>
              <a:ext uri="{FF2B5EF4-FFF2-40B4-BE49-F238E27FC236}">
                <a16:creationId xmlns:a16="http://schemas.microsoft.com/office/drawing/2014/main" id="{D89B62D7-B345-89B8-5B0F-D84A13B383CF}"/>
              </a:ext>
            </a:extLst>
          </p:cNvPr>
          <p:cNvGrpSpPr/>
          <p:nvPr/>
        </p:nvGrpSpPr>
        <p:grpSpPr>
          <a:xfrm>
            <a:off x="10241280" y="4936455"/>
            <a:ext cx="2073241" cy="2097162"/>
            <a:chOff x="5370730" y="4150922"/>
            <a:chExt cx="1157741" cy="1171099"/>
          </a:xfrm>
          <a:solidFill>
            <a:srgbClr val="006F7B">
              <a:alpha val="10000"/>
            </a:srgbClr>
          </a:solidFill>
        </p:grpSpPr>
        <p:sp>
          <p:nvSpPr>
            <p:cNvPr id="70" name="Forme libre : forme 18">
              <a:extLst>
                <a:ext uri="{FF2B5EF4-FFF2-40B4-BE49-F238E27FC236}">
                  <a16:creationId xmlns:a16="http://schemas.microsoft.com/office/drawing/2014/main" id="{E3D8B812-2BA2-0504-BD8A-C815DF738956}"/>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71" name="Forme libre : forme 19">
              <a:extLst>
                <a:ext uri="{FF2B5EF4-FFF2-40B4-BE49-F238E27FC236}">
                  <a16:creationId xmlns:a16="http://schemas.microsoft.com/office/drawing/2014/main" id="{07366456-99E0-C7EC-EE77-A627BF665C2E}"/>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72" name="Forme libre : forme 20">
              <a:extLst>
                <a:ext uri="{FF2B5EF4-FFF2-40B4-BE49-F238E27FC236}">
                  <a16:creationId xmlns:a16="http://schemas.microsoft.com/office/drawing/2014/main" id="{19D4BDA0-F2F6-83EC-3A8F-F74840473E77}"/>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73" name="Forme libre : forme 21">
              <a:extLst>
                <a:ext uri="{FF2B5EF4-FFF2-40B4-BE49-F238E27FC236}">
                  <a16:creationId xmlns:a16="http://schemas.microsoft.com/office/drawing/2014/main" id="{69FA32E5-AFC8-E33B-F854-CC306210B9C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74" name="Forme libre : forme 22">
              <a:extLst>
                <a:ext uri="{FF2B5EF4-FFF2-40B4-BE49-F238E27FC236}">
                  <a16:creationId xmlns:a16="http://schemas.microsoft.com/office/drawing/2014/main" id="{91A2F503-7CDF-F845-8242-C6AECA7E309C}"/>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75" name="Forme libre : forme 23">
              <a:extLst>
                <a:ext uri="{FF2B5EF4-FFF2-40B4-BE49-F238E27FC236}">
                  <a16:creationId xmlns:a16="http://schemas.microsoft.com/office/drawing/2014/main" id="{44E87619-4632-0740-45DF-E4AF1DFC20A2}"/>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76" name="Forme libre : forme 24">
              <a:extLst>
                <a:ext uri="{FF2B5EF4-FFF2-40B4-BE49-F238E27FC236}">
                  <a16:creationId xmlns:a16="http://schemas.microsoft.com/office/drawing/2014/main" id="{F21CE807-E4DB-C0CB-AEE6-3B8EEA56B354}"/>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77" name="Forme libre : forme 25">
              <a:extLst>
                <a:ext uri="{FF2B5EF4-FFF2-40B4-BE49-F238E27FC236}">
                  <a16:creationId xmlns:a16="http://schemas.microsoft.com/office/drawing/2014/main" id="{83A1C87F-3676-F96D-39BE-24DFECAFE469}"/>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78" name="Forme libre : forme 26">
              <a:extLst>
                <a:ext uri="{FF2B5EF4-FFF2-40B4-BE49-F238E27FC236}">
                  <a16:creationId xmlns:a16="http://schemas.microsoft.com/office/drawing/2014/main" id="{46DD8C33-5954-42EA-7801-C2231C93CF79}"/>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9" name="ZoneTexte 8">
            <a:extLst>
              <a:ext uri="{FF2B5EF4-FFF2-40B4-BE49-F238E27FC236}">
                <a16:creationId xmlns:a16="http://schemas.microsoft.com/office/drawing/2014/main" id="{60F9B1DA-C9EE-5D64-BF5D-70C575D729F8}"/>
              </a:ext>
            </a:extLst>
          </p:cNvPr>
          <p:cNvSpPr txBox="1"/>
          <p:nvPr/>
        </p:nvSpPr>
        <p:spPr>
          <a:xfrm>
            <a:off x="835856" y="1460239"/>
            <a:ext cx="10434582" cy="1678408"/>
          </a:xfrm>
          <a:prstGeom prst="rect">
            <a:avLst/>
          </a:prstGeom>
          <a:noFill/>
        </p:spPr>
        <p:txBody>
          <a:bodyPr wrap="square">
            <a:spAutoFit/>
          </a:bodyPr>
          <a:lstStyle/>
          <a:p>
            <a:pPr marL="342900" indent="-342900">
              <a:lnSpc>
                <a:spcPct val="90000"/>
              </a:lnSpc>
              <a:spcBef>
                <a:spcPts val="1000"/>
              </a:spcBef>
              <a:buFont typeface="Wingdings" panose="05000000000000000000" pitchFamily="2" charset="2"/>
              <a:buChar char="Ø"/>
            </a:pPr>
            <a:r>
              <a:rPr lang="fr-BE" sz="2400" spc="-1" dirty="0">
                <a:latin typeface="Calibri"/>
              </a:rPr>
              <a:t>Une amélioration de la qualité de l’enseignement (Décret RFIE)</a:t>
            </a:r>
          </a:p>
          <a:p>
            <a:pPr lvl="2">
              <a:lnSpc>
                <a:spcPct val="90000"/>
              </a:lnSpc>
              <a:spcBef>
                <a:spcPts val="1000"/>
              </a:spcBef>
            </a:pPr>
            <a:r>
              <a:rPr lang="fr-BE" sz="2400" spc="-1" dirty="0">
                <a:latin typeface="Calibri"/>
              </a:rPr>
              <a:t>Sept compétences professionnelles à développer en lien avec les nouvelles compétences exigées par les réformes du système éducatif </a:t>
            </a:r>
          </a:p>
          <a:p>
            <a:pPr lvl="2">
              <a:lnSpc>
                <a:spcPct val="90000"/>
              </a:lnSpc>
              <a:spcBef>
                <a:spcPts val="1000"/>
              </a:spcBef>
            </a:pPr>
            <a:endParaRPr lang="fr-BE" sz="2400" spc="-1" dirty="0">
              <a:latin typeface="Calibri"/>
            </a:endParaRPr>
          </a:p>
        </p:txBody>
      </p:sp>
      <p:sp>
        <p:nvSpPr>
          <p:cNvPr id="2" name="TextShape 2">
            <a:extLst>
              <a:ext uri="{FF2B5EF4-FFF2-40B4-BE49-F238E27FC236}">
                <a16:creationId xmlns:a16="http://schemas.microsoft.com/office/drawing/2014/main" id="{609B46B6-4BA2-F242-8C78-ED8A3A201EED}"/>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Enjeux de la formation (1)</a:t>
            </a:r>
          </a:p>
        </p:txBody>
      </p:sp>
      <p:grpSp>
        <p:nvGrpSpPr>
          <p:cNvPr id="92" name="Graphique 39" descr="Classe contour">
            <a:extLst>
              <a:ext uri="{FF2B5EF4-FFF2-40B4-BE49-F238E27FC236}">
                <a16:creationId xmlns:a16="http://schemas.microsoft.com/office/drawing/2014/main" id="{ADB70290-DAC1-38EB-F31D-9C6BF4837A43}"/>
              </a:ext>
            </a:extLst>
          </p:cNvPr>
          <p:cNvGrpSpPr/>
          <p:nvPr/>
        </p:nvGrpSpPr>
        <p:grpSpPr>
          <a:xfrm>
            <a:off x="324814" y="353526"/>
            <a:ext cx="794578" cy="742950"/>
            <a:chOff x="-898304" y="2412709"/>
            <a:chExt cx="794578" cy="742950"/>
          </a:xfrm>
          <a:solidFill>
            <a:srgbClr val="156082"/>
          </a:solidFill>
        </p:grpSpPr>
        <p:sp>
          <p:nvSpPr>
            <p:cNvPr id="93" name="Forme libre : forme 92">
              <a:extLst>
                <a:ext uri="{FF2B5EF4-FFF2-40B4-BE49-F238E27FC236}">
                  <a16:creationId xmlns:a16="http://schemas.microsoft.com/office/drawing/2014/main" id="{A787D0B3-970B-1350-DA04-46EC4241C4BA}"/>
                </a:ext>
              </a:extLst>
            </p:cNvPr>
            <p:cNvSpPr/>
            <p:nvPr/>
          </p:nvSpPr>
          <p:spPr>
            <a:xfrm>
              <a:off x="-613076" y="2932793"/>
              <a:ext cx="86506" cy="86506"/>
            </a:xfrm>
            <a:custGeom>
              <a:avLst/>
              <a:gdLst>
                <a:gd name="connsiteX0" fmla="*/ 0 w 86506"/>
                <a:gd name="connsiteY0" fmla="*/ 43243 h 86506"/>
                <a:gd name="connsiteX1" fmla="*/ 43244 w 86506"/>
                <a:gd name="connsiteY1" fmla="*/ 86506 h 86506"/>
                <a:gd name="connsiteX2" fmla="*/ 86506 w 86506"/>
                <a:gd name="connsiteY2" fmla="*/ 43263 h 86506"/>
                <a:gd name="connsiteX3" fmla="*/ 43263 w 86506"/>
                <a:gd name="connsiteY3" fmla="*/ 0 h 86506"/>
                <a:gd name="connsiteX4" fmla="*/ 43244 w 86506"/>
                <a:gd name="connsiteY4" fmla="*/ 0 h 86506"/>
                <a:gd name="connsiteX5" fmla="*/ 0 w 86506"/>
                <a:gd name="connsiteY5" fmla="*/ 43243 h 86506"/>
                <a:gd name="connsiteX6" fmla="*/ 67447 w 86506"/>
                <a:gd name="connsiteY6" fmla="*/ 43243 h 86506"/>
                <a:gd name="connsiteX7" fmla="*/ 43253 w 86506"/>
                <a:gd name="connsiteY7" fmla="*/ 67456 h 86506"/>
                <a:gd name="connsiteX8" fmla="*/ 19040 w 86506"/>
                <a:gd name="connsiteY8" fmla="*/ 43263 h 86506"/>
                <a:gd name="connsiteX9" fmla="*/ 43234 w 86506"/>
                <a:gd name="connsiteY9" fmla="*/ 19050 h 86506"/>
                <a:gd name="connsiteX10" fmla="*/ 43253 w 86506"/>
                <a:gd name="connsiteY10" fmla="*/ 19050 h 86506"/>
                <a:gd name="connsiteX11" fmla="*/ 6744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6" y="67131"/>
                    <a:pt x="19356" y="86500"/>
                    <a:pt x="43244" y="86506"/>
                  </a:cubicBezTo>
                  <a:cubicBezTo>
                    <a:pt x="67131" y="86511"/>
                    <a:pt x="86500" y="67150"/>
                    <a:pt x="86506" y="43263"/>
                  </a:cubicBezTo>
                  <a:cubicBezTo>
                    <a:pt x="86512" y="19375"/>
                    <a:pt x="67150" y="6"/>
                    <a:pt x="43263" y="0"/>
                  </a:cubicBezTo>
                  <a:cubicBezTo>
                    <a:pt x="43256" y="0"/>
                    <a:pt x="43250" y="0"/>
                    <a:pt x="43244" y="0"/>
                  </a:cubicBezTo>
                  <a:cubicBezTo>
                    <a:pt x="19363" y="6"/>
                    <a:pt x="6" y="19362"/>
                    <a:pt x="0" y="43243"/>
                  </a:cubicBezTo>
                  <a:close/>
                  <a:moveTo>
                    <a:pt x="67447" y="43243"/>
                  </a:moveTo>
                  <a:cubicBezTo>
                    <a:pt x="67452" y="56611"/>
                    <a:pt x="56620" y="67450"/>
                    <a:pt x="43253" y="67456"/>
                  </a:cubicBezTo>
                  <a:cubicBezTo>
                    <a:pt x="29886" y="67461"/>
                    <a:pt x="19046" y="56630"/>
                    <a:pt x="19040" y="43263"/>
                  </a:cubicBezTo>
                  <a:cubicBezTo>
                    <a:pt x="19035" y="29895"/>
                    <a:pt x="29867" y="19055"/>
                    <a:pt x="43234" y="19050"/>
                  </a:cubicBezTo>
                  <a:cubicBezTo>
                    <a:pt x="43241" y="19050"/>
                    <a:pt x="43246" y="19050"/>
                    <a:pt x="43253" y="19050"/>
                  </a:cubicBezTo>
                  <a:cubicBezTo>
                    <a:pt x="56606" y="19071"/>
                    <a:pt x="67426" y="29890"/>
                    <a:pt x="67447" y="43243"/>
                  </a:cubicBezTo>
                  <a:close/>
                </a:path>
              </a:pathLst>
            </a:custGeom>
            <a:grpFill/>
            <a:ln w="9525" cap="flat">
              <a:noFill/>
              <a:prstDash val="solid"/>
              <a:miter/>
            </a:ln>
          </p:spPr>
          <p:txBody>
            <a:bodyPr rtlCol="0" anchor="ctr"/>
            <a:lstStyle/>
            <a:p>
              <a:endParaRPr lang="fr-BE"/>
            </a:p>
          </p:txBody>
        </p:sp>
        <p:sp>
          <p:nvSpPr>
            <p:cNvPr id="94" name="Forme libre : forme 93">
              <a:extLst>
                <a:ext uri="{FF2B5EF4-FFF2-40B4-BE49-F238E27FC236}">
                  <a16:creationId xmlns:a16="http://schemas.microsoft.com/office/drawing/2014/main" id="{3EB72CE8-A80D-21A2-3C5A-284FAA4AA09D}"/>
                </a:ext>
              </a:extLst>
            </p:cNvPr>
            <p:cNvSpPr/>
            <p:nvPr/>
          </p:nvSpPr>
          <p:spPr>
            <a:xfrm>
              <a:off x="-656233" y="3031195"/>
              <a:ext cx="171450" cy="86363"/>
            </a:xfrm>
            <a:custGeom>
              <a:avLst/>
              <a:gdLst>
                <a:gd name="connsiteX0" fmla="*/ 162906 w 171450"/>
                <a:gd name="connsiteY0" fmla="*/ 25908 h 86363"/>
                <a:gd name="connsiteX1" fmla="*/ 121082 w 171450"/>
                <a:gd name="connsiteY1" fmla="*/ 5334 h 86363"/>
                <a:gd name="connsiteX2" fmla="*/ 85735 w 171450"/>
                <a:gd name="connsiteY2" fmla="*/ 0 h 86363"/>
                <a:gd name="connsiteX3" fmla="*/ 50397 w 171450"/>
                <a:gd name="connsiteY3" fmla="*/ 5334 h 86363"/>
                <a:gd name="connsiteX4" fmla="*/ 8572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906 w 171450"/>
                <a:gd name="connsiteY9" fmla="*/ 25908 h 86363"/>
                <a:gd name="connsiteX10" fmla="*/ 152429 w 171450"/>
                <a:gd name="connsiteY10" fmla="*/ 67313 h 86363"/>
                <a:gd name="connsiteX11" fmla="*/ 19012 w 171450"/>
                <a:gd name="connsiteY11" fmla="*/ 67313 h 86363"/>
                <a:gd name="connsiteX12" fmla="*/ 19012 w 171450"/>
                <a:gd name="connsiteY12" fmla="*/ 43501 h 86363"/>
                <a:gd name="connsiteX13" fmla="*/ 20164 w 171450"/>
                <a:gd name="connsiteY13" fmla="*/ 40958 h 86363"/>
                <a:gd name="connsiteX14" fmla="*/ 55702 w 171450"/>
                <a:gd name="connsiteY14" fmla="*/ 23565 h 86363"/>
                <a:gd name="connsiteX15" fmla="*/ 85830 w 171450"/>
                <a:gd name="connsiteY15" fmla="*/ 19002 h 86363"/>
                <a:gd name="connsiteX16" fmla="*/ 115453 w 171450"/>
                <a:gd name="connsiteY16" fmla="*/ 23498 h 86363"/>
                <a:gd name="connsiteX17" fmla="*/ 116186 w 171450"/>
                <a:gd name="connsiteY17" fmla="*/ 23708 h 86363"/>
                <a:gd name="connsiteX18" fmla="*/ 151057 w 171450"/>
                <a:gd name="connsiteY18" fmla="*/ 40805 h 86363"/>
                <a:gd name="connsiteX19" fmla="*/ 152390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906" y="25908"/>
                  </a:moveTo>
                  <a:cubicBezTo>
                    <a:pt x="150477" y="16329"/>
                    <a:pt x="136256" y="9333"/>
                    <a:pt x="121082" y="5334"/>
                  </a:cubicBezTo>
                  <a:cubicBezTo>
                    <a:pt x="109628" y="1817"/>
                    <a:pt x="97716" y="20"/>
                    <a:pt x="85735" y="0"/>
                  </a:cubicBezTo>
                  <a:cubicBezTo>
                    <a:pt x="73769" y="179"/>
                    <a:pt x="61882" y="1974"/>
                    <a:pt x="50397" y="5334"/>
                  </a:cubicBezTo>
                  <a:cubicBezTo>
                    <a:pt x="35390" y="9773"/>
                    <a:pt x="21247" y="16730"/>
                    <a:pt x="8572" y="25908"/>
                  </a:cubicBezTo>
                  <a:cubicBezTo>
                    <a:pt x="3283" y="30086"/>
                    <a:pt x="139" y="36409"/>
                    <a:pt x="0" y="43148"/>
                  </a:cubicBezTo>
                  <a:lnTo>
                    <a:pt x="0" y="86363"/>
                  </a:lnTo>
                  <a:lnTo>
                    <a:pt x="171450" y="86363"/>
                  </a:lnTo>
                  <a:lnTo>
                    <a:pt x="171450" y="43120"/>
                  </a:lnTo>
                  <a:cubicBezTo>
                    <a:pt x="171309" y="36396"/>
                    <a:pt x="168176" y="30086"/>
                    <a:pt x="162906" y="25908"/>
                  </a:cubicBezTo>
                  <a:close/>
                  <a:moveTo>
                    <a:pt x="152429" y="67313"/>
                  </a:moveTo>
                  <a:lnTo>
                    <a:pt x="19012" y="67313"/>
                  </a:lnTo>
                  <a:lnTo>
                    <a:pt x="19012" y="43501"/>
                  </a:lnTo>
                  <a:cubicBezTo>
                    <a:pt x="19028" y="42530"/>
                    <a:pt x="19445" y="41610"/>
                    <a:pt x="20164" y="40958"/>
                  </a:cubicBezTo>
                  <a:cubicBezTo>
                    <a:pt x="30957" y="33218"/>
                    <a:pt x="42969" y="27340"/>
                    <a:pt x="55702" y="23565"/>
                  </a:cubicBezTo>
                  <a:cubicBezTo>
                    <a:pt x="65497" y="20707"/>
                    <a:pt x="75628" y="19173"/>
                    <a:pt x="85830" y="19002"/>
                  </a:cubicBezTo>
                  <a:cubicBezTo>
                    <a:pt x="95872" y="19031"/>
                    <a:pt x="105854" y="20546"/>
                    <a:pt x="115453" y="23498"/>
                  </a:cubicBezTo>
                  <a:lnTo>
                    <a:pt x="116186" y="23708"/>
                  </a:lnTo>
                  <a:cubicBezTo>
                    <a:pt x="128837" y="27015"/>
                    <a:pt x="140695" y="32829"/>
                    <a:pt x="151057" y="40805"/>
                  </a:cubicBezTo>
                  <a:cubicBezTo>
                    <a:pt x="151790" y="41361"/>
                    <a:pt x="152270" y="42188"/>
                    <a:pt x="152390" y="43101"/>
                  </a:cubicBezTo>
                  <a:close/>
                </a:path>
              </a:pathLst>
            </a:custGeom>
            <a:grpFill/>
            <a:ln w="9525" cap="flat">
              <a:noFill/>
              <a:prstDash val="solid"/>
              <a:miter/>
            </a:ln>
          </p:spPr>
          <p:txBody>
            <a:bodyPr rtlCol="0" anchor="ctr"/>
            <a:lstStyle/>
            <a:p>
              <a:endParaRPr lang="fr-BE"/>
            </a:p>
          </p:txBody>
        </p:sp>
        <p:sp>
          <p:nvSpPr>
            <p:cNvPr id="95" name="Forme libre : forme 94">
              <a:extLst>
                <a:ext uri="{FF2B5EF4-FFF2-40B4-BE49-F238E27FC236}">
                  <a16:creationId xmlns:a16="http://schemas.microsoft.com/office/drawing/2014/main" id="{FA4D5839-E1F1-073F-5C1A-941136BE98AC}"/>
                </a:ext>
              </a:extLst>
            </p:cNvPr>
            <p:cNvSpPr/>
            <p:nvPr/>
          </p:nvSpPr>
          <p:spPr>
            <a:xfrm>
              <a:off x="-423861" y="2932793"/>
              <a:ext cx="86506" cy="86506"/>
            </a:xfrm>
            <a:custGeom>
              <a:avLst/>
              <a:gdLst>
                <a:gd name="connsiteX0" fmla="*/ 0 w 86506"/>
                <a:gd name="connsiteY0" fmla="*/ 43243 h 86506"/>
                <a:gd name="connsiteX1" fmla="*/ 43243 w 86506"/>
                <a:gd name="connsiteY1" fmla="*/ 86506 h 86506"/>
                <a:gd name="connsiteX2" fmla="*/ 86506 w 86506"/>
                <a:gd name="connsiteY2" fmla="*/ 43263 h 86506"/>
                <a:gd name="connsiteX3" fmla="*/ 43263 w 86506"/>
                <a:gd name="connsiteY3" fmla="*/ 0 h 86506"/>
                <a:gd name="connsiteX4" fmla="*/ 43253 w 86506"/>
                <a:gd name="connsiteY4" fmla="*/ 0 h 86506"/>
                <a:gd name="connsiteX5" fmla="*/ 0 w 86506"/>
                <a:gd name="connsiteY5" fmla="*/ 43243 h 86506"/>
                <a:gd name="connsiteX6" fmla="*/ 67456 w 86506"/>
                <a:gd name="connsiteY6" fmla="*/ 43243 h 86506"/>
                <a:gd name="connsiteX7" fmla="*/ 43263 w 86506"/>
                <a:gd name="connsiteY7" fmla="*/ 67456 h 86506"/>
                <a:gd name="connsiteX8" fmla="*/ 19050 w 86506"/>
                <a:gd name="connsiteY8" fmla="*/ 43263 h 86506"/>
                <a:gd name="connsiteX9" fmla="*/ 43243 w 86506"/>
                <a:gd name="connsiteY9" fmla="*/ 19050 h 86506"/>
                <a:gd name="connsiteX10" fmla="*/ 43253 w 86506"/>
                <a:gd name="connsiteY10" fmla="*/ 19050 h 86506"/>
                <a:gd name="connsiteX11" fmla="*/ 6742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6" y="67131"/>
                    <a:pt x="19356" y="86500"/>
                    <a:pt x="43243" y="86506"/>
                  </a:cubicBezTo>
                  <a:cubicBezTo>
                    <a:pt x="67131" y="86511"/>
                    <a:pt x="86501" y="67150"/>
                    <a:pt x="86506" y="43263"/>
                  </a:cubicBezTo>
                  <a:cubicBezTo>
                    <a:pt x="86512" y="19375"/>
                    <a:pt x="67150" y="6"/>
                    <a:pt x="43263" y="0"/>
                  </a:cubicBezTo>
                  <a:cubicBezTo>
                    <a:pt x="43260" y="0"/>
                    <a:pt x="43256" y="0"/>
                    <a:pt x="43253" y="0"/>
                  </a:cubicBezTo>
                  <a:cubicBezTo>
                    <a:pt x="19371" y="6"/>
                    <a:pt x="10" y="19361"/>
                    <a:pt x="0" y="43243"/>
                  </a:cubicBezTo>
                  <a:close/>
                  <a:moveTo>
                    <a:pt x="67456" y="43243"/>
                  </a:moveTo>
                  <a:cubicBezTo>
                    <a:pt x="67462" y="56611"/>
                    <a:pt x="56630" y="67450"/>
                    <a:pt x="43263" y="67456"/>
                  </a:cubicBezTo>
                  <a:cubicBezTo>
                    <a:pt x="29895" y="67461"/>
                    <a:pt x="19056" y="56630"/>
                    <a:pt x="19050" y="43263"/>
                  </a:cubicBezTo>
                  <a:cubicBezTo>
                    <a:pt x="19044" y="29895"/>
                    <a:pt x="29876" y="19055"/>
                    <a:pt x="43243" y="19050"/>
                  </a:cubicBezTo>
                  <a:cubicBezTo>
                    <a:pt x="43246" y="19050"/>
                    <a:pt x="43250" y="19050"/>
                    <a:pt x="43253" y="19050"/>
                  </a:cubicBezTo>
                  <a:cubicBezTo>
                    <a:pt x="56598" y="19081"/>
                    <a:pt x="67407" y="29898"/>
                    <a:pt x="67427" y="43243"/>
                  </a:cubicBezTo>
                  <a:close/>
                </a:path>
              </a:pathLst>
            </a:custGeom>
            <a:grpFill/>
            <a:ln w="9525" cap="flat">
              <a:noFill/>
              <a:prstDash val="solid"/>
              <a:miter/>
            </a:ln>
          </p:spPr>
          <p:txBody>
            <a:bodyPr rtlCol="0" anchor="ctr"/>
            <a:lstStyle/>
            <a:p>
              <a:endParaRPr lang="fr-BE"/>
            </a:p>
          </p:txBody>
        </p:sp>
        <p:sp>
          <p:nvSpPr>
            <p:cNvPr id="96" name="Forme libre : forme 95">
              <a:extLst>
                <a:ext uri="{FF2B5EF4-FFF2-40B4-BE49-F238E27FC236}">
                  <a16:creationId xmlns:a16="http://schemas.microsoft.com/office/drawing/2014/main" id="{40251B52-3F89-44CA-E397-8D9FC12E054D}"/>
                </a:ext>
              </a:extLst>
            </p:cNvPr>
            <p:cNvSpPr/>
            <p:nvPr/>
          </p:nvSpPr>
          <p:spPr>
            <a:xfrm>
              <a:off x="-465705" y="3031195"/>
              <a:ext cx="171450" cy="86363"/>
            </a:xfrm>
            <a:custGeom>
              <a:avLst/>
              <a:gdLst>
                <a:gd name="connsiteX0" fmla="*/ 162897 w 171450"/>
                <a:gd name="connsiteY0" fmla="*/ 25908 h 86363"/>
                <a:gd name="connsiteX1" fmla="*/ 121082 w 171450"/>
                <a:gd name="connsiteY1" fmla="*/ 5334 h 86363"/>
                <a:gd name="connsiteX2" fmla="*/ 85735 w 171450"/>
                <a:gd name="connsiteY2" fmla="*/ 0 h 86363"/>
                <a:gd name="connsiteX3" fmla="*/ 50397 w 171450"/>
                <a:gd name="connsiteY3" fmla="*/ 5334 h 86363"/>
                <a:gd name="connsiteX4" fmla="*/ 8573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897 w 171450"/>
                <a:gd name="connsiteY9" fmla="*/ 25908 h 86363"/>
                <a:gd name="connsiteX10" fmla="*/ 152419 w 171450"/>
                <a:gd name="connsiteY10" fmla="*/ 67313 h 86363"/>
                <a:gd name="connsiteX11" fmla="*/ 19069 w 171450"/>
                <a:gd name="connsiteY11" fmla="*/ 67313 h 86363"/>
                <a:gd name="connsiteX12" fmla="*/ 19069 w 171450"/>
                <a:gd name="connsiteY12" fmla="*/ 43501 h 86363"/>
                <a:gd name="connsiteX13" fmla="*/ 20231 w 171450"/>
                <a:gd name="connsiteY13" fmla="*/ 40958 h 86363"/>
                <a:gd name="connsiteX14" fmla="*/ 55759 w 171450"/>
                <a:gd name="connsiteY14" fmla="*/ 23565 h 86363"/>
                <a:gd name="connsiteX15" fmla="*/ 85887 w 171450"/>
                <a:gd name="connsiteY15" fmla="*/ 19002 h 86363"/>
                <a:gd name="connsiteX16" fmla="*/ 115519 w 171450"/>
                <a:gd name="connsiteY16" fmla="*/ 23498 h 86363"/>
                <a:gd name="connsiteX17" fmla="*/ 116253 w 171450"/>
                <a:gd name="connsiteY17" fmla="*/ 23708 h 86363"/>
                <a:gd name="connsiteX18" fmla="*/ 151114 w 171450"/>
                <a:gd name="connsiteY18" fmla="*/ 40805 h 86363"/>
                <a:gd name="connsiteX19" fmla="*/ 152448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897" y="25908"/>
                  </a:moveTo>
                  <a:cubicBezTo>
                    <a:pt x="150469" y="16331"/>
                    <a:pt x="136252" y="9335"/>
                    <a:pt x="121082" y="5334"/>
                  </a:cubicBezTo>
                  <a:cubicBezTo>
                    <a:pt x="109628" y="1818"/>
                    <a:pt x="97716" y="21"/>
                    <a:pt x="85735" y="0"/>
                  </a:cubicBezTo>
                  <a:cubicBezTo>
                    <a:pt x="73769" y="179"/>
                    <a:pt x="61882" y="1974"/>
                    <a:pt x="50397" y="5334"/>
                  </a:cubicBezTo>
                  <a:cubicBezTo>
                    <a:pt x="35389" y="9771"/>
                    <a:pt x="21246" y="16728"/>
                    <a:pt x="8573" y="25908"/>
                  </a:cubicBezTo>
                  <a:cubicBezTo>
                    <a:pt x="3283" y="30086"/>
                    <a:pt x="139" y="36409"/>
                    <a:pt x="0" y="43148"/>
                  </a:cubicBezTo>
                  <a:lnTo>
                    <a:pt x="0" y="86363"/>
                  </a:lnTo>
                  <a:lnTo>
                    <a:pt x="171450" y="86363"/>
                  </a:lnTo>
                  <a:lnTo>
                    <a:pt x="171450" y="43120"/>
                  </a:lnTo>
                  <a:cubicBezTo>
                    <a:pt x="171307" y="36394"/>
                    <a:pt x="168171" y="30084"/>
                    <a:pt x="162897" y="25908"/>
                  </a:cubicBezTo>
                  <a:close/>
                  <a:moveTo>
                    <a:pt x="152419" y="67313"/>
                  </a:moveTo>
                  <a:lnTo>
                    <a:pt x="19069" y="67313"/>
                  </a:lnTo>
                  <a:lnTo>
                    <a:pt x="19069" y="43501"/>
                  </a:lnTo>
                  <a:cubicBezTo>
                    <a:pt x="19089" y="42529"/>
                    <a:pt x="19510" y="41609"/>
                    <a:pt x="20231" y="40958"/>
                  </a:cubicBezTo>
                  <a:cubicBezTo>
                    <a:pt x="31019" y="33217"/>
                    <a:pt x="43028" y="27338"/>
                    <a:pt x="55759" y="23565"/>
                  </a:cubicBezTo>
                  <a:cubicBezTo>
                    <a:pt x="65554" y="20708"/>
                    <a:pt x="75686" y="19174"/>
                    <a:pt x="85887" y="19002"/>
                  </a:cubicBezTo>
                  <a:cubicBezTo>
                    <a:pt x="95932" y="19031"/>
                    <a:pt x="105918" y="20546"/>
                    <a:pt x="115519" y="23498"/>
                  </a:cubicBezTo>
                  <a:lnTo>
                    <a:pt x="116253" y="23708"/>
                  </a:lnTo>
                  <a:cubicBezTo>
                    <a:pt x="128902" y="27013"/>
                    <a:pt x="140757" y="32827"/>
                    <a:pt x="151114" y="40805"/>
                  </a:cubicBezTo>
                  <a:cubicBezTo>
                    <a:pt x="151848" y="41361"/>
                    <a:pt x="152328" y="42188"/>
                    <a:pt x="152448" y="43101"/>
                  </a:cubicBezTo>
                  <a:close/>
                </a:path>
              </a:pathLst>
            </a:custGeom>
            <a:grpFill/>
            <a:ln w="9525" cap="flat">
              <a:noFill/>
              <a:prstDash val="solid"/>
              <a:miter/>
            </a:ln>
          </p:spPr>
          <p:txBody>
            <a:bodyPr rtlCol="0" anchor="ctr"/>
            <a:lstStyle/>
            <a:p>
              <a:endParaRPr lang="fr-BE"/>
            </a:p>
          </p:txBody>
        </p:sp>
        <p:sp>
          <p:nvSpPr>
            <p:cNvPr id="97" name="Forme libre : forme 96">
              <a:extLst>
                <a:ext uri="{FF2B5EF4-FFF2-40B4-BE49-F238E27FC236}">
                  <a16:creationId xmlns:a16="http://schemas.microsoft.com/office/drawing/2014/main" id="{5647AC85-26B5-071F-523B-AEBF014926E9}"/>
                </a:ext>
              </a:extLst>
            </p:cNvPr>
            <p:cNvSpPr/>
            <p:nvPr/>
          </p:nvSpPr>
          <p:spPr>
            <a:xfrm>
              <a:off x="-233361" y="2932793"/>
              <a:ext cx="86506" cy="86506"/>
            </a:xfrm>
            <a:custGeom>
              <a:avLst/>
              <a:gdLst>
                <a:gd name="connsiteX0" fmla="*/ 0 w 86506"/>
                <a:gd name="connsiteY0" fmla="*/ 43243 h 86506"/>
                <a:gd name="connsiteX1" fmla="*/ 43244 w 86506"/>
                <a:gd name="connsiteY1" fmla="*/ 86506 h 86506"/>
                <a:gd name="connsiteX2" fmla="*/ 86506 w 86506"/>
                <a:gd name="connsiteY2" fmla="*/ 43263 h 86506"/>
                <a:gd name="connsiteX3" fmla="*/ 43263 w 86506"/>
                <a:gd name="connsiteY3" fmla="*/ 0 h 86506"/>
                <a:gd name="connsiteX4" fmla="*/ 43253 w 86506"/>
                <a:gd name="connsiteY4" fmla="*/ 0 h 86506"/>
                <a:gd name="connsiteX5" fmla="*/ 0 w 86506"/>
                <a:gd name="connsiteY5" fmla="*/ 43243 h 86506"/>
                <a:gd name="connsiteX6" fmla="*/ 67447 w 86506"/>
                <a:gd name="connsiteY6" fmla="*/ 43243 h 86506"/>
                <a:gd name="connsiteX7" fmla="*/ 43253 w 86506"/>
                <a:gd name="connsiteY7" fmla="*/ 67456 h 86506"/>
                <a:gd name="connsiteX8" fmla="*/ 19040 w 86506"/>
                <a:gd name="connsiteY8" fmla="*/ 43263 h 86506"/>
                <a:gd name="connsiteX9" fmla="*/ 43234 w 86506"/>
                <a:gd name="connsiteY9" fmla="*/ 19050 h 86506"/>
                <a:gd name="connsiteX10" fmla="*/ 43253 w 86506"/>
                <a:gd name="connsiteY10" fmla="*/ 19050 h 86506"/>
                <a:gd name="connsiteX11" fmla="*/ 6744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5" y="67131"/>
                    <a:pt x="19356" y="86500"/>
                    <a:pt x="43244" y="86506"/>
                  </a:cubicBezTo>
                  <a:cubicBezTo>
                    <a:pt x="67131" y="86511"/>
                    <a:pt x="86501" y="67150"/>
                    <a:pt x="86506" y="43263"/>
                  </a:cubicBezTo>
                  <a:cubicBezTo>
                    <a:pt x="86512" y="19375"/>
                    <a:pt x="67150" y="6"/>
                    <a:pt x="43263" y="0"/>
                  </a:cubicBezTo>
                  <a:cubicBezTo>
                    <a:pt x="43260" y="0"/>
                    <a:pt x="43256" y="0"/>
                    <a:pt x="43253" y="0"/>
                  </a:cubicBezTo>
                  <a:cubicBezTo>
                    <a:pt x="19371" y="6"/>
                    <a:pt x="10" y="19361"/>
                    <a:pt x="0" y="43243"/>
                  </a:cubicBezTo>
                  <a:close/>
                  <a:moveTo>
                    <a:pt x="67447" y="43243"/>
                  </a:moveTo>
                  <a:cubicBezTo>
                    <a:pt x="67452" y="56611"/>
                    <a:pt x="56620" y="67450"/>
                    <a:pt x="43253" y="67456"/>
                  </a:cubicBezTo>
                  <a:cubicBezTo>
                    <a:pt x="29886" y="67461"/>
                    <a:pt x="19046" y="56630"/>
                    <a:pt x="19040" y="43263"/>
                  </a:cubicBezTo>
                  <a:cubicBezTo>
                    <a:pt x="19036" y="29895"/>
                    <a:pt x="29867" y="19055"/>
                    <a:pt x="43234" y="19050"/>
                  </a:cubicBezTo>
                  <a:cubicBezTo>
                    <a:pt x="43241" y="19050"/>
                    <a:pt x="43246" y="19050"/>
                    <a:pt x="43253" y="19050"/>
                  </a:cubicBezTo>
                  <a:cubicBezTo>
                    <a:pt x="56608" y="19066"/>
                    <a:pt x="67430" y="29888"/>
                    <a:pt x="67447" y="43243"/>
                  </a:cubicBezTo>
                  <a:close/>
                </a:path>
              </a:pathLst>
            </a:custGeom>
            <a:grpFill/>
            <a:ln w="9525" cap="flat">
              <a:noFill/>
              <a:prstDash val="solid"/>
              <a:miter/>
            </a:ln>
          </p:spPr>
          <p:txBody>
            <a:bodyPr rtlCol="0" anchor="ctr"/>
            <a:lstStyle/>
            <a:p>
              <a:endParaRPr lang="fr-BE"/>
            </a:p>
          </p:txBody>
        </p:sp>
        <p:sp>
          <p:nvSpPr>
            <p:cNvPr id="98" name="Forme libre : forme 97">
              <a:extLst>
                <a:ext uri="{FF2B5EF4-FFF2-40B4-BE49-F238E27FC236}">
                  <a16:creationId xmlns:a16="http://schemas.microsoft.com/office/drawing/2014/main" id="{67708AEA-8BDF-0162-C18A-ACA3AAFB35CB}"/>
                </a:ext>
              </a:extLst>
            </p:cNvPr>
            <p:cNvSpPr/>
            <p:nvPr/>
          </p:nvSpPr>
          <p:spPr>
            <a:xfrm>
              <a:off x="-275176" y="3031195"/>
              <a:ext cx="171450" cy="86363"/>
            </a:xfrm>
            <a:custGeom>
              <a:avLst/>
              <a:gdLst>
                <a:gd name="connsiteX0" fmla="*/ 162897 w 171450"/>
                <a:gd name="connsiteY0" fmla="*/ 25908 h 86363"/>
                <a:gd name="connsiteX1" fmla="*/ 121072 w 171450"/>
                <a:gd name="connsiteY1" fmla="*/ 5334 h 86363"/>
                <a:gd name="connsiteX2" fmla="*/ 85735 w 171450"/>
                <a:gd name="connsiteY2" fmla="*/ 0 h 86363"/>
                <a:gd name="connsiteX3" fmla="*/ 50387 w 171450"/>
                <a:gd name="connsiteY3" fmla="*/ 5334 h 86363"/>
                <a:gd name="connsiteX4" fmla="*/ 8573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897 w 171450"/>
                <a:gd name="connsiteY9" fmla="*/ 25908 h 86363"/>
                <a:gd name="connsiteX10" fmla="*/ 152419 w 171450"/>
                <a:gd name="connsiteY10" fmla="*/ 67313 h 86363"/>
                <a:gd name="connsiteX11" fmla="*/ 19069 w 171450"/>
                <a:gd name="connsiteY11" fmla="*/ 67313 h 86363"/>
                <a:gd name="connsiteX12" fmla="*/ 19069 w 171450"/>
                <a:gd name="connsiteY12" fmla="*/ 43501 h 86363"/>
                <a:gd name="connsiteX13" fmla="*/ 20222 w 171450"/>
                <a:gd name="connsiteY13" fmla="*/ 40958 h 86363"/>
                <a:gd name="connsiteX14" fmla="*/ 55759 w 171450"/>
                <a:gd name="connsiteY14" fmla="*/ 23565 h 86363"/>
                <a:gd name="connsiteX15" fmla="*/ 85887 w 171450"/>
                <a:gd name="connsiteY15" fmla="*/ 19002 h 86363"/>
                <a:gd name="connsiteX16" fmla="*/ 115510 w 171450"/>
                <a:gd name="connsiteY16" fmla="*/ 23498 h 86363"/>
                <a:gd name="connsiteX17" fmla="*/ 116243 w 171450"/>
                <a:gd name="connsiteY17" fmla="*/ 23708 h 86363"/>
                <a:gd name="connsiteX18" fmla="*/ 151114 w 171450"/>
                <a:gd name="connsiteY18" fmla="*/ 40805 h 86363"/>
                <a:gd name="connsiteX19" fmla="*/ 152448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897" y="25908"/>
                  </a:moveTo>
                  <a:cubicBezTo>
                    <a:pt x="150467" y="16329"/>
                    <a:pt x="136247" y="9333"/>
                    <a:pt x="121072" y="5334"/>
                  </a:cubicBezTo>
                  <a:cubicBezTo>
                    <a:pt x="109621" y="1818"/>
                    <a:pt x="97713" y="21"/>
                    <a:pt x="85735" y="0"/>
                  </a:cubicBezTo>
                  <a:cubicBezTo>
                    <a:pt x="73765" y="179"/>
                    <a:pt x="61876" y="1973"/>
                    <a:pt x="50387" y="5334"/>
                  </a:cubicBezTo>
                  <a:cubicBezTo>
                    <a:pt x="35383" y="9771"/>
                    <a:pt x="21243" y="16728"/>
                    <a:pt x="8573" y="25908"/>
                  </a:cubicBezTo>
                  <a:cubicBezTo>
                    <a:pt x="3278" y="30081"/>
                    <a:pt x="131" y="36407"/>
                    <a:pt x="0" y="43148"/>
                  </a:cubicBezTo>
                  <a:lnTo>
                    <a:pt x="0" y="86363"/>
                  </a:lnTo>
                  <a:lnTo>
                    <a:pt x="171450" y="86363"/>
                  </a:lnTo>
                  <a:lnTo>
                    <a:pt x="171450" y="43120"/>
                  </a:lnTo>
                  <a:cubicBezTo>
                    <a:pt x="171307" y="36394"/>
                    <a:pt x="168171" y="30084"/>
                    <a:pt x="162897" y="25908"/>
                  </a:cubicBezTo>
                  <a:close/>
                  <a:moveTo>
                    <a:pt x="152419" y="67313"/>
                  </a:moveTo>
                  <a:lnTo>
                    <a:pt x="19069" y="67313"/>
                  </a:lnTo>
                  <a:lnTo>
                    <a:pt x="19069" y="43501"/>
                  </a:lnTo>
                  <a:cubicBezTo>
                    <a:pt x="19085" y="42530"/>
                    <a:pt x="19502" y="41610"/>
                    <a:pt x="20222" y="40958"/>
                  </a:cubicBezTo>
                  <a:cubicBezTo>
                    <a:pt x="31014" y="33218"/>
                    <a:pt x="43026" y="27340"/>
                    <a:pt x="55759" y="23565"/>
                  </a:cubicBezTo>
                  <a:cubicBezTo>
                    <a:pt x="65554" y="20707"/>
                    <a:pt x="75686" y="19173"/>
                    <a:pt x="85887" y="19002"/>
                  </a:cubicBezTo>
                  <a:cubicBezTo>
                    <a:pt x="95929" y="19031"/>
                    <a:pt x="105911" y="20546"/>
                    <a:pt x="115510" y="23498"/>
                  </a:cubicBezTo>
                  <a:lnTo>
                    <a:pt x="116243" y="23708"/>
                  </a:lnTo>
                  <a:cubicBezTo>
                    <a:pt x="128894" y="27015"/>
                    <a:pt x="140752" y="32829"/>
                    <a:pt x="151114" y="40805"/>
                  </a:cubicBezTo>
                  <a:cubicBezTo>
                    <a:pt x="151848" y="41361"/>
                    <a:pt x="152328" y="42188"/>
                    <a:pt x="152448" y="43101"/>
                  </a:cubicBezTo>
                  <a:close/>
                </a:path>
              </a:pathLst>
            </a:custGeom>
            <a:grpFill/>
            <a:ln w="9525" cap="flat">
              <a:noFill/>
              <a:prstDash val="solid"/>
              <a:miter/>
            </a:ln>
          </p:spPr>
          <p:txBody>
            <a:bodyPr rtlCol="0" anchor="ctr"/>
            <a:lstStyle/>
            <a:p>
              <a:endParaRPr lang="fr-BE"/>
            </a:p>
          </p:txBody>
        </p:sp>
        <p:sp>
          <p:nvSpPr>
            <p:cNvPr id="99" name="Forme libre : forme 98">
              <a:extLst>
                <a:ext uri="{FF2B5EF4-FFF2-40B4-BE49-F238E27FC236}">
                  <a16:creationId xmlns:a16="http://schemas.microsoft.com/office/drawing/2014/main" id="{8AA7E2B3-7C14-8F36-D0EB-64E0EC89F3AE}"/>
                </a:ext>
              </a:extLst>
            </p:cNvPr>
            <p:cNvSpPr/>
            <p:nvPr/>
          </p:nvSpPr>
          <p:spPr>
            <a:xfrm>
              <a:off x="-751522" y="2412709"/>
              <a:ext cx="561975" cy="400050"/>
            </a:xfrm>
            <a:custGeom>
              <a:avLst/>
              <a:gdLst>
                <a:gd name="connsiteX0" fmla="*/ 19050 w 561975"/>
                <a:gd name="connsiteY0" fmla="*/ 38100 h 400050"/>
                <a:gd name="connsiteX1" fmla="*/ 38100 w 561975"/>
                <a:gd name="connsiteY1" fmla="*/ 19050 h 400050"/>
                <a:gd name="connsiteX2" fmla="*/ 523875 w 561975"/>
                <a:gd name="connsiteY2" fmla="*/ 19050 h 400050"/>
                <a:gd name="connsiteX3" fmla="*/ 542925 w 561975"/>
                <a:gd name="connsiteY3" fmla="*/ 38100 h 400050"/>
                <a:gd name="connsiteX4" fmla="*/ 542925 w 561975"/>
                <a:gd name="connsiteY4" fmla="*/ 361950 h 400050"/>
                <a:gd name="connsiteX5" fmla="*/ 523875 w 561975"/>
                <a:gd name="connsiteY5" fmla="*/ 381000 h 400050"/>
                <a:gd name="connsiteX6" fmla="*/ 201578 w 561975"/>
                <a:gd name="connsiteY6" fmla="*/ 381000 h 400050"/>
                <a:gd name="connsiteX7" fmla="*/ 190043 w 561975"/>
                <a:gd name="connsiteY7" fmla="*/ 400050 h 400050"/>
                <a:gd name="connsiteX8" fmla="*/ 523875 w 561975"/>
                <a:gd name="connsiteY8" fmla="*/ 400050 h 400050"/>
                <a:gd name="connsiteX9" fmla="*/ 561975 w 561975"/>
                <a:gd name="connsiteY9" fmla="*/ 361950 h 400050"/>
                <a:gd name="connsiteX10" fmla="*/ 561975 w 561975"/>
                <a:gd name="connsiteY10" fmla="*/ 38100 h 400050"/>
                <a:gd name="connsiteX11" fmla="*/ 523875 w 561975"/>
                <a:gd name="connsiteY11" fmla="*/ 0 h 400050"/>
                <a:gd name="connsiteX12" fmla="*/ 38100 w 561975"/>
                <a:gd name="connsiteY12" fmla="*/ 0 h 400050"/>
                <a:gd name="connsiteX13" fmla="*/ 0 w 561975"/>
                <a:gd name="connsiteY13" fmla="*/ 38100 h 400050"/>
                <a:gd name="connsiteX14" fmla="*/ 0 w 561975"/>
                <a:gd name="connsiteY14" fmla="*/ 76514 h 400050"/>
                <a:gd name="connsiteX15" fmla="*/ 19050 w 561975"/>
                <a:gd name="connsiteY15" fmla="*/ 8002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1975" h="400050">
                  <a:moveTo>
                    <a:pt x="19050" y="38100"/>
                  </a:moveTo>
                  <a:cubicBezTo>
                    <a:pt x="19050" y="27579"/>
                    <a:pt x="27579" y="19050"/>
                    <a:pt x="38100" y="19050"/>
                  </a:cubicBezTo>
                  <a:lnTo>
                    <a:pt x="523875" y="19050"/>
                  </a:lnTo>
                  <a:cubicBezTo>
                    <a:pt x="534396" y="19050"/>
                    <a:pt x="542925" y="27579"/>
                    <a:pt x="542925" y="38100"/>
                  </a:cubicBezTo>
                  <a:lnTo>
                    <a:pt x="542925" y="361950"/>
                  </a:lnTo>
                  <a:cubicBezTo>
                    <a:pt x="542925" y="372471"/>
                    <a:pt x="534396" y="381000"/>
                    <a:pt x="523875" y="381000"/>
                  </a:cubicBezTo>
                  <a:lnTo>
                    <a:pt x="201578" y="381000"/>
                  </a:lnTo>
                  <a:lnTo>
                    <a:pt x="190043" y="400050"/>
                  </a:lnTo>
                  <a:lnTo>
                    <a:pt x="523875" y="400050"/>
                  </a:lnTo>
                  <a:cubicBezTo>
                    <a:pt x="544917" y="400050"/>
                    <a:pt x="561975" y="382992"/>
                    <a:pt x="561975" y="361950"/>
                  </a:cubicBezTo>
                  <a:lnTo>
                    <a:pt x="561975" y="38100"/>
                  </a:lnTo>
                  <a:cubicBezTo>
                    <a:pt x="561975" y="17058"/>
                    <a:pt x="544917" y="0"/>
                    <a:pt x="523875" y="0"/>
                  </a:cubicBezTo>
                  <a:lnTo>
                    <a:pt x="38100" y="0"/>
                  </a:lnTo>
                  <a:cubicBezTo>
                    <a:pt x="17058" y="0"/>
                    <a:pt x="0" y="17058"/>
                    <a:pt x="0" y="38100"/>
                  </a:cubicBezTo>
                  <a:lnTo>
                    <a:pt x="0" y="76514"/>
                  </a:lnTo>
                  <a:cubicBezTo>
                    <a:pt x="6463" y="76953"/>
                    <a:pt x="12854" y="78130"/>
                    <a:pt x="19050" y="80020"/>
                  </a:cubicBezTo>
                  <a:close/>
                </a:path>
              </a:pathLst>
            </a:custGeom>
            <a:grpFill/>
            <a:ln w="9525" cap="flat">
              <a:noFill/>
              <a:prstDash val="solid"/>
              <a:miter/>
            </a:ln>
          </p:spPr>
          <p:txBody>
            <a:bodyPr rtlCol="0" anchor="ctr"/>
            <a:lstStyle/>
            <a:p>
              <a:endParaRPr lang="fr-BE"/>
            </a:p>
          </p:txBody>
        </p:sp>
        <p:sp>
          <p:nvSpPr>
            <p:cNvPr id="100" name="Forme libre : forme 99">
              <a:extLst>
                <a:ext uri="{FF2B5EF4-FFF2-40B4-BE49-F238E27FC236}">
                  <a16:creationId xmlns:a16="http://schemas.microsoft.com/office/drawing/2014/main" id="{87E78879-6485-A24B-63A7-32E6B30988BF}"/>
                </a:ext>
              </a:extLst>
            </p:cNvPr>
            <p:cNvSpPr/>
            <p:nvPr/>
          </p:nvSpPr>
          <p:spPr>
            <a:xfrm>
              <a:off x="-898304" y="2555280"/>
              <a:ext cx="473986" cy="358281"/>
            </a:xfrm>
            <a:custGeom>
              <a:avLst/>
              <a:gdLst>
                <a:gd name="connsiteX0" fmla="*/ 260130 w 473986"/>
                <a:gd name="connsiteY0" fmla="*/ 220626 h 358281"/>
                <a:gd name="connsiteX1" fmla="*/ 269341 w 473986"/>
                <a:gd name="connsiteY1" fmla="*/ 216225 h 358281"/>
                <a:gd name="connsiteX2" fmla="*/ 310222 w 473986"/>
                <a:gd name="connsiteY2" fmla="*/ 151017 h 358281"/>
                <a:gd name="connsiteX3" fmla="*/ 331115 w 473986"/>
                <a:gd name="connsiteY3" fmla="*/ 146301 h 358281"/>
                <a:gd name="connsiteX4" fmla="*/ 331825 w 473986"/>
                <a:gd name="connsiteY4" fmla="*/ 146778 h 358281"/>
                <a:gd name="connsiteX5" fmla="*/ 334987 w 473986"/>
                <a:gd name="connsiteY5" fmla="*/ 168553 h 358281"/>
                <a:gd name="connsiteX6" fmla="*/ 285086 w 473986"/>
                <a:gd name="connsiteY6" fmla="*/ 250972 h 358281"/>
                <a:gd name="connsiteX7" fmla="*/ 260616 w 473986"/>
                <a:gd name="connsiteY7" fmla="*/ 257697 h 358281"/>
                <a:gd name="connsiteX8" fmla="*/ 247729 w 473986"/>
                <a:gd name="connsiteY8" fmla="*/ 261631 h 358281"/>
                <a:gd name="connsiteX9" fmla="*/ 251663 w 473986"/>
                <a:gd name="connsiteY9" fmla="*/ 274518 h 358281"/>
                <a:gd name="connsiteX10" fmla="*/ 301374 w 473986"/>
                <a:gd name="connsiteY10" fmla="*/ 260840 h 358281"/>
                <a:gd name="connsiteX11" fmla="*/ 351180 w 473986"/>
                <a:gd name="connsiteY11" fmla="*/ 178582 h 358281"/>
                <a:gd name="connsiteX12" fmla="*/ 350561 w 473986"/>
                <a:gd name="connsiteY12" fmla="*/ 139149 h 358281"/>
                <a:gd name="connsiteX13" fmla="*/ 471357 w 473986"/>
                <a:gd name="connsiteY13" fmla="*/ 16095 h 358281"/>
                <a:gd name="connsiteX14" fmla="*/ 471031 w 473986"/>
                <a:gd name="connsiteY14" fmla="*/ 2629 h 358281"/>
                <a:gd name="connsiteX15" fmla="*/ 457755 w 473986"/>
                <a:gd name="connsiteY15" fmla="*/ 2760 h 358281"/>
                <a:gd name="connsiteX16" fmla="*/ 335445 w 473986"/>
                <a:gd name="connsiteY16" fmla="*/ 127347 h 358281"/>
                <a:gd name="connsiteX17" fmla="*/ 316395 w 473986"/>
                <a:gd name="connsiteY17" fmla="*/ 125547 h 358281"/>
                <a:gd name="connsiteX18" fmla="*/ 294078 w 473986"/>
                <a:gd name="connsiteY18" fmla="*/ 140854 h 358281"/>
                <a:gd name="connsiteX19" fmla="*/ 263940 w 473986"/>
                <a:gd name="connsiteY19" fmla="*/ 188946 h 358281"/>
                <a:gd name="connsiteX20" fmla="*/ 246348 w 473986"/>
                <a:gd name="connsiteY20" fmla="*/ 135720 h 358281"/>
                <a:gd name="connsiteX21" fmla="*/ 245729 w 473986"/>
                <a:gd name="connsiteY21" fmla="*/ 134253 h 358281"/>
                <a:gd name="connsiteX22" fmla="*/ 140535 w 473986"/>
                <a:gd name="connsiteY22" fmla="*/ 95553 h 358281"/>
                <a:gd name="connsiteX23" fmla="*/ 35264 w 473986"/>
                <a:gd name="connsiteY23" fmla="*/ 134348 h 358281"/>
                <a:gd name="connsiteX24" fmla="*/ 34693 w 473986"/>
                <a:gd name="connsiteY24" fmla="*/ 135691 h 358281"/>
                <a:gd name="connsiteX25" fmla="*/ 34093 w 473986"/>
                <a:gd name="connsiteY25" fmla="*/ 137692 h 358281"/>
                <a:gd name="connsiteX26" fmla="*/ 841 w 473986"/>
                <a:gd name="connsiteY26" fmla="*/ 319476 h 358281"/>
                <a:gd name="connsiteX27" fmla="*/ 24248 w 473986"/>
                <a:gd name="connsiteY27" fmla="*/ 357267 h 358281"/>
                <a:gd name="connsiteX28" fmla="*/ 26558 w 473986"/>
                <a:gd name="connsiteY28" fmla="*/ 357719 h 358281"/>
                <a:gd name="connsiteX29" fmla="*/ 29416 w 473986"/>
                <a:gd name="connsiteY29" fmla="*/ 358167 h 358281"/>
                <a:gd name="connsiteX30" fmla="*/ 30921 w 473986"/>
                <a:gd name="connsiteY30" fmla="*/ 358281 h 358281"/>
                <a:gd name="connsiteX31" fmla="*/ 40146 w 473986"/>
                <a:gd name="connsiteY31" fmla="*/ 348466 h 358281"/>
                <a:gd name="connsiteX32" fmla="*/ 32350 w 473986"/>
                <a:gd name="connsiteY32" fmla="*/ 339393 h 358281"/>
                <a:gd name="connsiteX33" fmla="*/ 29492 w 473986"/>
                <a:gd name="connsiteY33" fmla="*/ 338936 h 358281"/>
                <a:gd name="connsiteX34" fmla="*/ 21148 w 473986"/>
                <a:gd name="connsiteY34" fmla="*/ 333611 h 358281"/>
                <a:gd name="connsiteX35" fmla="*/ 19481 w 473986"/>
                <a:gd name="connsiteY35" fmla="*/ 323410 h 358281"/>
                <a:gd name="connsiteX36" fmla="*/ 52638 w 473986"/>
                <a:gd name="connsiteY36" fmla="*/ 142187 h 358281"/>
                <a:gd name="connsiteX37" fmla="*/ 52743 w 473986"/>
                <a:gd name="connsiteY37" fmla="*/ 141921 h 358281"/>
                <a:gd name="connsiteX38" fmla="*/ 140535 w 473986"/>
                <a:gd name="connsiteY38" fmla="*/ 114603 h 358281"/>
                <a:gd name="connsiteX39" fmla="*/ 228250 w 473986"/>
                <a:gd name="connsiteY39" fmla="*/ 141759 h 358281"/>
                <a:gd name="connsiteX40" fmla="*/ 252234 w 473986"/>
                <a:gd name="connsiteY40" fmla="*/ 214149 h 358281"/>
                <a:gd name="connsiteX41" fmla="*/ 260130 w 473986"/>
                <a:gd name="connsiteY41" fmla="*/ 220626 h 35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73986" h="358281">
                  <a:moveTo>
                    <a:pt x="260130" y="220626"/>
                  </a:moveTo>
                  <a:cubicBezTo>
                    <a:pt x="263794" y="221067"/>
                    <a:pt x="267383" y="219352"/>
                    <a:pt x="269341" y="216225"/>
                  </a:cubicBezTo>
                  <a:lnTo>
                    <a:pt x="310222" y="151017"/>
                  </a:lnTo>
                  <a:cubicBezTo>
                    <a:pt x="314690" y="143946"/>
                    <a:pt x="324043" y="141834"/>
                    <a:pt x="331115" y="146301"/>
                  </a:cubicBezTo>
                  <a:cubicBezTo>
                    <a:pt x="331356" y="146454"/>
                    <a:pt x="331593" y="146613"/>
                    <a:pt x="331825" y="146778"/>
                  </a:cubicBezTo>
                  <a:cubicBezTo>
                    <a:pt x="338406" y="152096"/>
                    <a:pt x="339783" y="161583"/>
                    <a:pt x="334987" y="168553"/>
                  </a:cubicBezTo>
                  <a:lnTo>
                    <a:pt x="285086" y="250972"/>
                  </a:lnTo>
                  <a:cubicBezTo>
                    <a:pt x="280004" y="259350"/>
                    <a:pt x="269265" y="262301"/>
                    <a:pt x="260616" y="257697"/>
                  </a:cubicBezTo>
                  <a:cubicBezTo>
                    <a:pt x="255971" y="255224"/>
                    <a:pt x="250202" y="256986"/>
                    <a:pt x="247729" y="261631"/>
                  </a:cubicBezTo>
                  <a:cubicBezTo>
                    <a:pt x="245256" y="266276"/>
                    <a:pt x="247017" y="272046"/>
                    <a:pt x="251663" y="274518"/>
                  </a:cubicBezTo>
                  <a:cubicBezTo>
                    <a:pt x="269237" y="283870"/>
                    <a:pt x="291056" y="277866"/>
                    <a:pt x="301374" y="260840"/>
                  </a:cubicBezTo>
                  <a:lnTo>
                    <a:pt x="351180" y="178582"/>
                  </a:lnTo>
                  <a:cubicBezTo>
                    <a:pt x="358984" y="166527"/>
                    <a:pt x="358739" y="150953"/>
                    <a:pt x="350561" y="139149"/>
                  </a:cubicBezTo>
                  <a:lnTo>
                    <a:pt x="471357" y="16095"/>
                  </a:lnTo>
                  <a:cubicBezTo>
                    <a:pt x="474986" y="12286"/>
                    <a:pt x="474840" y="6258"/>
                    <a:pt x="471031" y="2629"/>
                  </a:cubicBezTo>
                  <a:cubicBezTo>
                    <a:pt x="467299" y="-927"/>
                    <a:pt x="461416" y="-869"/>
                    <a:pt x="457755" y="2760"/>
                  </a:cubicBezTo>
                  <a:lnTo>
                    <a:pt x="335445" y="127347"/>
                  </a:lnTo>
                  <a:cubicBezTo>
                    <a:pt x="329398" y="124935"/>
                    <a:pt x="322786" y="124310"/>
                    <a:pt x="316395" y="125547"/>
                  </a:cubicBezTo>
                  <a:cubicBezTo>
                    <a:pt x="307179" y="127391"/>
                    <a:pt x="299116" y="132921"/>
                    <a:pt x="294078" y="140854"/>
                  </a:cubicBezTo>
                  <a:lnTo>
                    <a:pt x="263940" y="188946"/>
                  </a:lnTo>
                  <a:lnTo>
                    <a:pt x="246348" y="135720"/>
                  </a:lnTo>
                  <a:lnTo>
                    <a:pt x="245729" y="134253"/>
                  </a:lnTo>
                  <a:cubicBezTo>
                    <a:pt x="231555" y="101716"/>
                    <a:pt x="197789" y="95553"/>
                    <a:pt x="140535" y="95553"/>
                  </a:cubicBezTo>
                  <a:cubicBezTo>
                    <a:pt x="83280" y="95553"/>
                    <a:pt x="49552" y="101716"/>
                    <a:pt x="35264" y="134348"/>
                  </a:cubicBezTo>
                  <a:cubicBezTo>
                    <a:pt x="35264" y="134348"/>
                    <a:pt x="34883" y="135148"/>
                    <a:pt x="34693" y="135691"/>
                  </a:cubicBezTo>
                  <a:cubicBezTo>
                    <a:pt x="34442" y="136342"/>
                    <a:pt x="34242" y="137011"/>
                    <a:pt x="34093" y="137692"/>
                  </a:cubicBezTo>
                  <a:lnTo>
                    <a:pt x="841" y="319476"/>
                  </a:lnTo>
                  <a:cubicBezTo>
                    <a:pt x="-3131" y="336375"/>
                    <a:pt x="7349" y="353295"/>
                    <a:pt x="24248" y="357267"/>
                  </a:cubicBezTo>
                  <a:cubicBezTo>
                    <a:pt x="25012" y="357447"/>
                    <a:pt x="25783" y="357597"/>
                    <a:pt x="26558" y="357719"/>
                  </a:cubicBezTo>
                  <a:lnTo>
                    <a:pt x="29416" y="358167"/>
                  </a:lnTo>
                  <a:cubicBezTo>
                    <a:pt x="29913" y="358247"/>
                    <a:pt x="30417" y="358285"/>
                    <a:pt x="30921" y="358281"/>
                  </a:cubicBezTo>
                  <a:cubicBezTo>
                    <a:pt x="36179" y="358118"/>
                    <a:pt x="40309" y="353723"/>
                    <a:pt x="40146" y="348466"/>
                  </a:cubicBezTo>
                  <a:cubicBezTo>
                    <a:pt x="40007" y="343983"/>
                    <a:pt x="36760" y="340205"/>
                    <a:pt x="32350" y="339393"/>
                  </a:cubicBezTo>
                  <a:lnTo>
                    <a:pt x="29492" y="338936"/>
                  </a:lnTo>
                  <a:cubicBezTo>
                    <a:pt x="26086" y="338412"/>
                    <a:pt x="23058" y="336479"/>
                    <a:pt x="21148" y="333611"/>
                  </a:cubicBezTo>
                  <a:cubicBezTo>
                    <a:pt x="19163" y="330604"/>
                    <a:pt x="18556" y="326892"/>
                    <a:pt x="19481" y="323410"/>
                  </a:cubicBezTo>
                  <a:lnTo>
                    <a:pt x="52638" y="142187"/>
                  </a:lnTo>
                  <a:lnTo>
                    <a:pt x="52743" y="141921"/>
                  </a:lnTo>
                  <a:cubicBezTo>
                    <a:pt x="60505" y="124195"/>
                    <a:pt x="76784" y="114603"/>
                    <a:pt x="140535" y="114603"/>
                  </a:cubicBezTo>
                  <a:cubicBezTo>
                    <a:pt x="204285" y="114603"/>
                    <a:pt x="220544" y="124195"/>
                    <a:pt x="228250" y="141759"/>
                  </a:cubicBezTo>
                  <a:lnTo>
                    <a:pt x="252234" y="214149"/>
                  </a:lnTo>
                  <a:cubicBezTo>
                    <a:pt x="253389" y="217656"/>
                    <a:pt x="256465" y="220180"/>
                    <a:pt x="260130" y="220626"/>
                  </a:cubicBezTo>
                  <a:close/>
                </a:path>
              </a:pathLst>
            </a:custGeom>
            <a:grpFill/>
            <a:ln w="9525" cap="flat">
              <a:noFill/>
              <a:prstDash val="solid"/>
              <a:miter/>
            </a:ln>
          </p:spPr>
          <p:txBody>
            <a:bodyPr rtlCol="0" anchor="ctr"/>
            <a:lstStyle/>
            <a:p>
              <a:endParaRPr lang="fr-BE"/>
            </a:p>
          </p:txBody>
        </p:sp>
        <p:sp>
          <p:nvSpPr>
            <p:cNvPr id="101" name="Forme libre : forme 100">
              <a:extLst>
                <a:ext uri="{FF2B5EF4-FFF2-40B4-BE49-F238E27FC236}">
                  <a16:creationId xmlns:a16="http://schemas.microsoft.com/office/drawing/2014/main" id="{A973E1B2-AF41-0556-C6F0-9A7A4A47F1B2}"/>
                </a:ext>
              </a:extLst>
            </p:cNvPr>
            <p:cNvSpPr/>
            <p:nvPr/>
          </p:nvSpPr>
          <p:spPr>
            <a:xfrm>
              <a:off x="-827722" y="2740559"/>
              <a:ext cx="142875" cy="415099"/>
            </a:xfrm>
            <a:custGeom>
              <a:avLst/>
              <a:gdLst>
                <a:gd name="connsiteX0" fmla="*/ 133350 w 142875"/>
                <a:gd name="connsiteY0" fmla="*/ 0 h 415099"/>
                <a:gd name="connsiteX1" fmla="*/ 123825 w 142875"/>
                <a:gd name="connsiteY1" fmla="*/ 9525 h 415099"/>
                <a:gd name="connsiteX2" fmla="*/ 123825 w 142875"/>
                <a:gd name="connsiteY2" fmla="*/ 396050 h 415099"/>
                <a:gd name="connsiteX3" fmla="*/ 80963 w 142875"/>
                <a:gd name="connsiteY3" fmla="*/ 396050 h 415099"/>
                <a:gd name="connsiteX4" fmla="*/ 80963 w 142875"/>
                <a:gd name="connsiteY4" fmla="*/ 159334 h 415099"/>
                <a:gd name="connsiteX5" fmla="*/ 61913 w 142875"/>
                <a:gd name="connsiteY5" fmla="*/ 159334 h 415099"/>
                <a:gd name="connsiteX6" fmla="*/ 61913 w 142875"/>
                <a:gd name="connsiteY6" fmla="*/ 396050 h 415099"/>
                <a:gd name="connsiteX7" fmla="*/ 19050 w 142875"/>
                <a:gd name="connsiteY7" fmla="*/ 396050 h 415099"/>
                <a:gd name="connsiteX8" fmla="*/ 19050 w 142875"/>
                <a:gd name="connsiteY8" fmla="*/ 9525 h 415099"/>
                <a:gd name="connsiteX9" fmla="*/ 9525 w 142875"/>
                <a:gd name="connsiteY9" fmla="*/ 0 h 415099"/>
                <a:gd name="connsiteX10" fmla="*/ 0 w 142875"/>
                <a:gd name="connsiteY10" fmla="*/ 9525 h 415099"/>
                <a:gd name="connsiteX11" fmla="*/ 0 w 142875"/>
                <a:gd name="connsiteY11" fmla="*/ 415100 h 415099"/>
                <a:gd name="connsiteX12" fmla="*/ 142875 w 142875"/>
                <a:gd name="connsiteY12" fmla="*/ 415100 h 415099"/>
                <a:gd name="connsiteX13" fmla="*/ 142875 w 142875"/>
                <a:gd name="connsiteY13" fmla="*/ 9525 h 415099"/>
                <a:gd name="connsiteX14" fmla="*/ 133350 w 142875"/>
                <a:gd name="connsiteY14" fmla="*/ 0 h 41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75" h="415099">
                  <a:moveTo>
                    <a:pt x="133350" y="0"/>
                  </a:moveTo>
                  <a:cubicBezTo>
                    <a:pt x="128089" y="0"/>
                    <a:pt x="123825" y="4264"/>
                    <a:pt x="123825" y="9525"/>
                  </a:cubicBezTo>
                  <a:lnTo>
                    <a:pt x="123825" y="396050"/>
                  </a:lnTo>
                  <a:lnTo>
                    <a:pt x="80963" y="396050"/>
                  </a:lnTo>
                  <a:lnTo>
                    <a:pt x="80963" y="159334"/>
                  </a:lnTo>
                  <a:lnTo>
                    <a:pt x="61913" y="159334"/>
                  </a:lnTo>
                  <a:lnTo>
                    <a:pt x="61913" y="396050"/>
                  </a:lnTo>
                  <a:lnTo>
                    <a:pt x="19050" y="396050"/>
                  </a:lnTo>
                  <a:lnTo>
                    <a:pt x="19050" y="9525"/>
                  </a:lnTo>
                  <a:cubicBezTo>
                    <a:pt x="19050" y="4264"/>
                    <a:pt x="14786" y="0"/>
                    <a:pt x="9525" y="0"/>
                  </a:cubicBezTo>
                  <a:cubicBezTo>
                    <a:pt x="4264" y="0"/>
                    <a:pt x="0" y="4264"/>
                    <a:pt x="0" y="9525"/>
                  </a:cubicBezTo>
                  <a:lnTo>
                    <a:pt x="0" y="415100"/>
                  </a:lnTo>
                  <a:lnTo>
                    <a:pt x="142875" y="415100"/>
                  </a:lnTo>
                  <a:lnTo>
                    <a:pt x="142875" y="9525"/>
                  </a:lnTo>
                  <a:cubicBezTo>
                    <a:pt x="142875" y="4264"/>
                    <a:pt x="138611" y="0"/>
                    <a:pt x="133350" y="0"/>
                  </a:cubicBezTo>
                  <a:close/>
                </a:path>
              </a:pathLst>
            </a:custGeom>
            <a:grpFill/>
            <a:ln w="9525" cap="flat">
              <a:noFill/>
              <a:prstDash val="solid"/>
              <a:miter/>
            </a:ln>
          </p:spPr>
          <p:txBody>
            <a:bodyPr rtlCol="0" anchor="ctr"/>
            <a:lstStyle/>
            <a:p>
              <a:endParaRPr lang="fr-BE"/>
            </a:p>
          </p:txBody>
        </p:sp>
        <p:sp>
          <p:nvSpPr>
            <p:cNvPr id="102" name="Forme libre : forme 101">
              <a:extLst>
                <a:ext uri="{FF2B5EF4-FFF2-40B4-BE49-F238E27FC236}">
                  <a16:creationId xmlns:a16="http://schemas.microsoft.com/office/drawing/2014/main" id="{136A7571-A396-40F8-4315-E20F619AD64D}"/>
                </a:ext>
              </a:extLst>
            </p:cNvPr>
            <p:cNvSpPr/>
            <p:nvPr/>
          </p:nvSpPr>
          <p:spPr>
            <a:xfrm>
              <a:off x="-814920" y="2517484"/>
              <a:ext cx="114300" cy="114300"/>
            </a:xfrm>
            <a:custGeom>
              <a:avLst/>
              <a:gdLst>
                <a:gd name="connsiteX0" fmla="*/ 57150 w 114300"/>
                <a:gd name="connsiteY0" fmla="*/ 114300 h 114300"/>
                <a:gd name="connsiteX1" fmla="*/ 114300 w 114300"/>
                <a:gd name="connsiteY1" fmla="*/ 57150 h 114300"/>
                <a:gd name="connsiteX2" fmla="*/ 57150 w 114300"/>
                <a:gd name="connsiteY2" fmla="*/ 0 h 114300"/>
                <a:gd name="connsiteX3" fmla="*/ 0 w 114300"/>
                <a:gd name="connsiteY3" fmla="*/ 57150 h 114300"/>
                <a:gd name="connsiteX4" fmla="*/ 57150 w 114300"/>
                <a:gd name="connsiteY4" fmla="*/ 114300 h 114300"/>
                <a:gd name="connsiteX5" fmla="*/ 57150 w 114300"/>
                <a:gd name="connsiteY5" fmla="*/ 19050 h 114300"/>
                <a:gd name="connsiteX6" fmla="*/ 95250 w 114300"/>
                <a:gd name="connsiteY6" fmla="*/ 57150 h 114300"/>
                <a:gd name="connsiteX7" fmla="*/ 57150 w 114300"/>
                <a:gd name="connsiteY7" fmla="*/ 95250 h 114300"/>
                <a:gd name="connsiteX8" fmla="*/ 19050 w 114300"/>
                <a:gd name="connsiteY8" fmla="*/ 57150 h 114300"/>
                <a:gd name="connsiteX9" fmla="*/ 57150 w 114300"/>
                <a:gd name="connsiteY9" fmla="*/ 190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57150" y="114300"/>
                  </a:moveTo>
                  <a:cubicBezTo>
                    <a:pt x="88713" y="114300"/>
                    <a:pt x="114300" y="88713"/>
                    <a:pt x="114300" y="57150"/>
                  </a:cubicBezTo>
                  <a:cubicBezTo>
                    <a:pt x="114300" y="25587"/>
                    <a:pt x="88713" y="0"/>
                    <a:pt x="57150" y="0"/>
                  </a:cubicBezTo>
                  <a:cubicBezTo>
                    <a:pt x="25587" y="0"/>
                    <a:pt x="0" y="25587"/>
                    <a:pt x="0" y="57150"/>
                  </a:cubicBezTo>
                  <a:cubicBezTo>
                    <a:pt x="37" y="88698"/>
                    <a:pt x="25602" y="114263"/>
                    <a:pt x="57150" y="114300"/>
                  </a:cubicBezTo>
                  <a:close/>
                  <a:moveTo>
                    <a:pt x="57150" y="19050"/>
                  </a:moveTo>
                  <a:cubicBezTo>
                    <a:pt x="78192" y="19050"/>
                    <a:pt x="95250" y="36108"/>
                    <a:pt x="95250" y="57150"/>
                  </a:cubicBezTo>
                  <a:cubicBezTo>
                    <a:pt x="95250" y="78192"/>
                    <a:pt x="78192" y="95250"/>
                    <a:pt x="57150" y="95250"/>
                  </a:cubicBezTo>
                  <a:cubicBezTo>
                    <a:pt x="36108" y="95250"/>
                    <a:pt x="19050" y="78192"/>
                    <a:pt x="19050" y="57150"/>
                  </a:cubicBezTo>
                  <a:cubicBezTo>
                    <a:pt x="19050" y="36108"/>
                    <a:pt x="36108" y="19050"/>
                    <a:pt x="57150" y="19050"/>
                  </a:cubicBezTo>
                  <a:close/>
                </a:path>
              </a:pathLst>
            </a:custGeom>
            <a:grpFill/>
            <a:ln w="9525" cap="flat">
              <a:noFill/>
              <a:prstDash val="solid"/>
              <a:miter/>
            </a:ln>
          </p:spPr>
          <p:txBody>
            <a:bodyPr rtlCol="0" anchor="ctr"/>
            <a:lstStyle/>
            <a:p>
              <a:endParaRPr lang="fr-BE"/>
            </a:p>
          </p:txBody>
        </p:sp>
      </p:grpSp>
    </p:spTree>
    <p:extLst>
      <p:ext uri="{BB962C8B-B14F-4D97-AF65-F5344CB8AC3E}">
        <p14:creationId xmlns:p14="http://schemas.microsoft.com/office/powerpoint/2010/main" val="199912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6608" y="1255580"/>
            <a:ext cx="10694337" cy="5329307"/>
          </a:xfrm>
        </p:spPr>
        <p:txBody>
          <a:bodyPr>
            <a:normAutofit fontScale="92500" lnSpcReduction="10000"/>
          </a:bodyPr>
          <a:lstStyle/>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Maitrise de la </a:t>
            </a:r>
            <a:r>
              <a:rPr lang="fr-BE" sz="2400" b="1" dirty="0">
                <a:solidFill>
                  <a:srgbClr val="006F7B">
                    <a:alpha val="15000"/>
                  </a:srgbClr>
                </a:solidFill>
                <a:latin typeface="Calibri" panose="020F0502020204030204" pitchFamily="34" charset="0"/>
                <a:cs typeface="Calibri" panose="020F0502020204030204" pitchFamily="34" charset="0"/>
              </a:rPr>
              <a:t>didactique</a:t>
            </a:r>
            <a:r>
              <a:rPr lang="fr-BE" sz="2400" dirty="0">
                <a:solidFill>
                  <a:srgbClr val="006F7B">
                    <a:alpha val="15000"/>
                  </a:srgbClr>
                </a:solidFill>
                <a:latin typeface="Calibri" panose="020F0502020204030204" pitchFamily="34" charset="0"/>
                <a:cs typeface="Calibri" panose="020F0502020204030204" pitchFamily="34" charset="0"/>
              </a:rPr>
              <a:t> de la ou des disciplines concernées ou de la didactique qui s’y applique </a:t>
            </a:r>
          </a:p>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Connaissance et compréhension des lieux de formation </a:t>
            </a:r>
          </a:p>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Capacité à accompagner des personnes en situation de formation professionnelle</a:t>
            </a:r>
          </a:p>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Maitrise des spécificités de la </a:t>
            </a:r>
            <a:r>
              <a:rPr lang="fr-BE" sz="2400" b="1" dirty="0">
                <a:solidFill>
                  <a:srgbClr val="006F7B">
                    <a:alpha val="15000"/>
                  </a:srgbClr>
                </a:solidFill>
                <a:latin typeface="Calibri" panose="020F0502020204030204" pitchFamily="34" charset="0"/>
                <a:cs typeface="Calibri" panose="020F0502020204030204" pitchFamily="34" charset="0"/>
              </a:rPr>
              <a:t>pédagogie pour adultes </a:t>
            </a:r>
            <a:r>
              <a:rPr lang="fr-BE" sz="2400" dirty="0">
                <a:solidFill>
                  <a:srgbClr val="006F7B">
                    <a:alpha val="15000"/>
                  </a:srgbClr>
                </a:solidFill>
                <a:latin typeface="Calibri" panose="020F0502020204030204" pitchFamily="34" charset="0"/>
                <a:cs typeface="Calibri" panose="020F0502020204030204" pitchFamily="34" charset="0"/>
              </a:rPr>
              <a:t>et jeunes adultes</a:t>
            </a:r>
          </a:p>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Capacité à participer à la </a:t>
            </a:r>
            <a:r>
              <a:rPr lang="fr-BE" sz="2400" b="1" dirty="0">
                <a:solidFill>
                  <a:srgbClr val="006F7B">
                    <a:alpha val="15000"/>
                  </a:srgbClr>
                </a:solidFill>
                <a:latin typeface="Calibri" panose="020F0502020204030204" pitchFamily="34" charset="0"/>
                <a:cs typeface="Calibri" panose="020F0502020204030204" pitchFamily="34" charset="0"/>
              </a:rPr>
              <a:t>conception de dispositifs </a:t>
            </a:r>
            <a:r>
              <a:rPr lang="fr-BE" sz="2400" dirty="0">
                <a:solidFill>
                  <a:srgbClr val="006F7B">
                    <a:alpha val="15000"/>
                  </a:srgbClr>
                </a:solidFill>
                <a:latin typeface="Calibri" panose="020F0502020204030204" pitchFamily="34" charset="0"/>
                <a:cs typeface="Calibri" panose="020F0502020204030204" pitchFamily="34" charset="0"/>
              </a:rPr>
              <a:t>de formation pour enseignants et à les mettre en œuvre</a:t>
            </a:r>
          </a:p>
          <a:p>
            <a:pPr marL="457200" indent="-457200">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Capacité à observer , analyser, évaluer des éléments de pratique professionnelle en vue de conseiller et d’aider à réajuster ces pratiques en s’inspirant notamment de résultats de recherches scientifiques en éducation, en didactique, psychologie, sociologie de l’éducation et en étude de genre, concernant la diversité culturelle, les inégalités socio-économiques, la dimension de genre.</a:t>
            </a:r>
          </a:p>
          <a:p>
            <a:pPr marL="457200" indent="-457200" algn="just">
              <a:buFont typeface="+mj-lt"/>
              <a:buAutoNum type="arabicPeriod"/>
            </a:pPr>
            <a:r>
              <a:rPr lang="fr-BE" sz="2400" dirty="0">
                <a:solidFill>
                  <a:srgbClr val="006F7B">
                    <a:alpha val="15000"/>
                  </a:srgbClr>
                </a:solidFill>
                <a:latin typeface="Calibri" panose="020F0502020204030204" pitchFamily="34" charset="0"/>
                <a:cs typeface="Calibri" panose="020F0502020204030204" pitchFamily="34" charset="0"/>
              </a:rPr>
              <a:t>Capacité de mener, individuellement et avec ses pairs une analyse critique et rigoureuse de ses propres pratiques (de formateur) et de leur impact sur les étudiants et la réussite de ses derniers, notamment en s’appuyant sur diverses disciplines des sciences humaines, afin de réguler son enseignement dans une perspective d’efficacité et d’équité.</a:t>
            </a:r>
            <a:endParaRPr lang="fr-BE" sz="2400" dirty="0">
              <a:solidFill>
                <a:srgbClr val="006F7B">
                  <a:alpha val="15000"/>
                </a:srgbClr>
              </a:solidFill>
            </a:endParaRPr>
          </a:p>
        </p:txBody>
      </p:sp>
      <p:grpSp>
        <p:nvGrpSpPr>
          <p:cNvPr id="4" name="Graphique 25" descr="Mille contour">
            <a:extLst>
              <a:ext uri="{FF2B5EF4-FFF2-40B4-BE49-F238E27FC236}">
                <a16:creationId xmlns:a16="http://schemas.microsoft.com/office/drawing/2014/main" id="{E28C3908-6C66-104D-BF73-621E7CBE7A19}"/>
              </a:ext>
            </a:extLst>
          </p:cNvPr>
          <p:cNvGrpSpPr/>
          <p:nvPr/>
        </p:nvGrpSpPr>
        <p:grpSpPr>
          <a:xfrm>
            <a:off x="371845" y="237118"/>
            <a:ext cx="743824" cy="743821"/>
            <a:chOff x="-820023" y="1364725"/>
            <a:chExt cx="743824" cy="743821"/>
          </a:xfrm>
          <a:solidFill>
            <a:srgbClr val="156082"/>
          </a:solidFill>
        </p:grpSpPr>
        <p:sp>
          <p:nvSpPr>
            <p:cNvPr id="15" name="Forme libre : forme 14">
              <a:extLst>
                <a:ext uri="{FF2B5EF4-FFF2-40B4-BE49-F238E27FC236}">
                  <a16:creationId xmlns:a16="http://schemas.microsoft.com/office/drawing/2014/main" id="{AA32AF03-8E08-54F6-4038-A1174F243B50}"/>
                </a:ext>
              </a:extLst>
            </p:cNvPr>
            <p:cNvSpPr/>
            <p:nvPr/>
          </p:nvSpPr>
          <p:spPr>
            <a:xfrm>
              <a:off x="-820023" y="1412292"/>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fr-BE"/>
            </a:p>
          </p:txBody>
        </p:sp>
        <p:sp>
          <p:nvSpPr>
            <p:cNvPr id="16" name="Forme libre : forme 15">
              <a:extLst>
                <a:ext uri="{FF2B5EF4-FFF2-40B4-BE49-F238E27FC236}">
                  <a16:creationId xmlns:a16="http://schemas.microsoft.com/office/drawing/2014/main" id="{8EB87E21-5220-40BE-0A0A-741E606D46A9}"/>
                </a:ext>
              </a:extLst>
            </p:cNvPr>
            <p:cNvSpPr/>
            <p:nvPr/>
          </p:nvSpPr>
          <p:spPr>
            <a:xfrm>
              <a:off x="-696047" y="1536155"/>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fr-BE"/>
            </a:p>
          </p:txBody>
        </p:sp>
        <p:sp>
          <p:nvSpPr>
            <p:cNvPr id="17" name="Forme libre : forme 16">
              <a:extLst>
                <a:ext uri="{FF2B5EF4-FFF2-40B4-BE49-F238E27FC236}">
                  <a16:creationId xmlns:a16="http://schemas.microsoft.com/office/drawing/2014/main" id="{28349B3C-4748-69A6-71CE-1FE7876689AF}"/>
                </a:ext>
              </a:extLst>
            </p:cNvPr>
            <p:cNvSpPr/>
            <p:nvPr/>
          </p:nvSpPr>
          <p:spPr>
            <a:xfrm>
              <a:off x="-571715" y="1659971"/>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fr-BE"/>
            </a:p>
          </p:txBody>
        </p:sp>
        <p:sp>
          <p:nvSpPr>
            <p:cNvPr id="18" name="Forme libre : forme 17">
              <a:extLst>
                <a:ext uri="{FF2B5EF4-FFF2-40B4-BE49-F238E27FC236}">
                  <a16:creationId xmlns:a16="http://schemas.microsoft.com/office/drawing/2014/main" id="{460A2DC8-0D9B-3096-9C40-F23EF421875D}"/>
                </a:ext>
              </a:extLst>
            </p:cNvPr>
            <p:cNvSpPr/>
            <p:nvPr/>
          </p:nvSpPr>
          <p:spPr>
            <a:xfrm>
              <a:off x="-481129" y="1364725"/>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fr-BE"/>
            </a:p>
          </p:txBody>
        </p:sp>
      </p:grpSp>
      <p:sp>
        <p:nvSpPr>
          <p:cNvPr id="43" name="TextShape 2">
            <a:extLst>
              <a:ext uri="{FF2B5EF4-FFF2-40B4-BE49-F238E27FC236}">
                <a16:creationId xmlns:a16="http://schemas.microsoft.com/office/drawing/2014/main" id="{F395DEF1-8000-D430-9EAE-BE8E59DF3A97}"/>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Compétences visées dans le MSFE </a:t>
            </a:r>
            <a:r>
              <a:rPr lang="fr-BE" sz="2400" spc="-1" dirty="0">
                <a:solidFill>
                  <a:srgbClr val="156082"/>
                </a:solidFill>
                <a:latin typeface="Aptos Display"/>
              </a:rPr>
              <a:t>(Article 51)</a:t>
            </a:r>
            <a:endParaRPr lang="fr-FR" sz="3200" spc="-1" dirty="0">
              <a:solidFill>
                <a:srgbClr val="156082"/>
              </a:solidFill>
              <a:latin typeface="Aptos Display"/>
            </a:endParaRPr>
          </a:p>
        </p:txBody>
      </p:sp>
      <p:sp>
        <p:nvSpPr>
          <p:cNvPr id="47" name="Espace réservé du contenu 2">
            <a:extLst>
              <a:ext uri="{FF2B5EF4-FFF2-40B4-BE49-F238E27FC236}">
                <a16:creationId xmlns:a16="http://schemas.microsoft.com/office/drawing/2014/main" id="{4F7D15A9-3AB1-0D1F-8FCA-7487368116EB}"/>
              </a:ext>
            </a:extLst>
          </p:cNvPr>
          <p:cNvSpPr txBox="1">
            <a:spLocks/>
          </p:cNvSpPr>
          <p:nvPr/>
        </p:nvSpPr>
        <p:spPr>
          <a:xfrm>
            <a:off x="676608" y="1255580"/>
            <a:ext cx="10694337" cy="5329307"/>
          </a:xfrm>
          <a:prstGeom prst="rect">
            <a:avLst/>
          </a:prstGeom>
        </p:spPr>
        <p:txBody>
          <a:bodyPr lIns="0" tIns="0" rIns="0" bIns="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fr-BE" sz="2400" dirty="0">
                <a:latin typeface="Calibri" panose="020F0502020204030204" pitchFamily="34" charset="0"/>
                <a:cs typeface="Calibri" panose="020F0502020204030204" pitchFamily="34" charset="0"/>
              </a:rPr>
              <a:t>Maitrise de la </a:t>
            </a:r>
            <a:r>
              <a:rPr lang="fr-BE" sz="2400" b="1" dirty="0">
                <a:solidFill>
                  <a:srgbClr val="006F7B"/>
                </a:solidFill>
                <a:latin typeface="Calibri" panose="020F0502020204030204" pitchFamily="34" charset="0"/>
                <a:cs typeface="Calibri" panose="020F0502020204030204" pitchFamily="34" charset="0"/>
              </a:rPr>
              <a:t>didactique</a:t>
            </a:r>
            <a:r>
              <a:rPr lang="fr-BE" sz="2400" dirty="0">
                <a:latin typeface="Calibri" panose="020F0502020204030204" pitchFamily="34" charset="0"/>
                <a:cs typeface="Calibri" panose="020F0502020204030204" pitchFamily="34" charset="0"/>
              </a:rPr>
              <a:t> de la ou des disciplines concernées ou de la didactique qui s’y applique </a:t>
            </a:r>
          </a:p>
          <a:p>
            <a:pPr marL="457200" indent="-457200">
              <a:buFont typeface="+mj-lt"/>
              <a:buAutoNum type="arabicPeriod"/>
            </a:pPr>
            <a:r>
              <a:rPr lang="fr-BE" sz="2400" dirty="0">
                <a:latin typeface="Calibri" panose="020F0502020204030204" pitchFamily="34" charset="0"/>
                <a:cs typeface="Calibri" panose="020F0502020204030204" pitchFamily="34" charset="0"/>
              </a:rPr>
              <a:t>Connaissance et compréhension des lieux de formation </a:t>
            </a:r>
          </a:p>
          <a:p>
            <a:pPr marL="457200" indent="-457200">
              <a:buFont typeface="+mj-lt"/>
              <a:buAutoNum type="arabicPeriod"/>
            </a:pPr>
            <a:r>
              <a:rPr lang="fr-BE" sz="2400" dirty="0">
                <a:latin typeface="Calibri" panose="020F0502020204030204" pitchFamily="34" charset="0"/>
                <a:cs typeface="Calibri" panose="020F0502020204030204" pitchFamily="34" charset="0"/>
              </a:rPr>
              <a:t>Capacité à accompagner des personnes en situation de formation professionnelle</a:t>
            </a:r>
          </a:p>
          <a:p>
            <a:pPr marL="457200" indent="-457200">
              <a:buFont typeface="+mj-lt"/>
              <a:buAutoNum type="arabicPeriod"/>
            </a:pPr>
            <a:r>
              <a:rPr lang="fr-BE" sz="2400" dirty="0">
                <a:latin typeface="Calibri" panose="020F0502020204030204" pitchFamily="34" charset="0"/>
                <a:cs typeface="Calibri" panose="020F0502020204030204" pitchFamily="34" charset="0"/>
              </a:rPr>
              <a:t>Maitrise des spécificités de la </a:t>
            </a:r>
            <a:r>
              <a:rPr lang="fr-BE" sz="2400" b="1" dirty="0">
                <a:solidFill>
                  <a:srgbClr val="006F7B"/>
                </a:solidFill>
                <a:latin typeface="Calibri" panose="020F0502020204030204" pitchFamily="34" charset="0"/>
                <a:cs typeface="Calibri" panose="020F0502020204030204" pitchFamily="34" charset="0"/>
              </a:rPr>
              <a:t>pédagogie pour adultes </a:t>
            </a:r>
            <a:r>
              <a:rPr lang="fr-BE" sz="2400" dirty="0">
                <a:latin typeface="Calibri" panose="020F0502020204030204" pitchFamily="34" charset="0"/>
                <a:cs typeface="Calibri" panose="020F0502020204030204" pitchFamily="34" charset="0"/>
              </a:rPr>
              <a:t>et jeunes adultes</a:t>
            </a:r>
          </a:p>
          <a:p>
            <a:pPr marL="457200" indent="-457200">
              <a:buFont typeface="+mj-lt"/>
              <a:buAutoNum type="arabicPeriod"/>
            </a:pPr>
            <a:r>
              <a:rPr lang="fr-BE" sz="2400" dirty="0">
                <a:latin typeface="Calibri" panose="020F0502020204030204" pitchFamily="34" charset="0"/>
                <a:cs typeface="Calibri" panose="020F0502020204030204" pitchFamily="34" charset="0"/>
              </a:rPr>
              <a:t>Capacité à participer à la </a:t>
            </a:r>
            <a:r>
              <a:rPr lang="fr-BE" sz="2400" b="1" dirty="0">
                <a:solidFill>
                  <a:srgbClr val="006F7B"/>
                </a:solidFill>
                <a:latin typeface="Calibri" panose="020F0502020204030204" pitchFamily="34" charset="0"/>
                <a:cs typeface="Calibri" panose="020F0502020204030204" pitchFamily="34" charset="0"/>
              </a:rPr>
              <a:t>conception de dispositifs </a:t>
            </a:r>
            <a:r>
              <a:rPr lang="fr-BE" sz="2400" dirty="0">
                <a:latin typeface="Calibri" panose="020F0502020204030204" pitchFamily="34" charset="0"/>
                <a:cs typeface="Calibri" panose="020F0502020204030204" pitchFamily="34" charset="0"/>
              </a:rPr>
              <a:t>de formation pour enseignants et à les mettre en œuvre</a:t>
            </a:r>
          </a:p>
          <a:p>
            <a:pPr marL="457200" indent="-457200">
              <a:buFont typeface="+mj-lt"/>
              <a:buAutoNum type="arabicPeriod"/>
            </a:pPr>
            <a:r>
              <a:rPr lang="fr-BE" sz="2400" dirty="0">
                <a:latin typeface="Calibri" panose="020F0502020204030204" pitchFamily="34" charset="0"/>
                <a:cs typeface="Calibri" panose="020F0502020204030204" pitchFamily="34" charset="0"/>
              </a:rPr>
              <a:t>Capacité à </a:t>
            </a:r>
            <a:r>
              <a:rPr lang="fr-BE" sz="2400" b="1" dirty="0">
                <a:solidFill>
                  <a:srgbClr val="156082"/>
                </a:solidFill>
                <a:latin typeface="Calibri" panose="020F0502020204030204" pitchFamily="34" charset="0"/>
                <a:cs typeface="Calibri" panose="020F0502020204030204" pitchFamily="34" charset="0"/>
              </a:rPr>
              <a:t>observer , analyser, évaluer des éléments de pratique professionnelle </a:t>
            </a:r>
            <a:r>
              <a:rPr lang="fr-BE" sz="2400" dirty="0">
                <a:latin typeface="Calibri" panose="020F0502020204030204" pitchFamily="34" charset="0"/>
                <a:cs typeface="Calibri" panose="020F0502020204030204" pitchFamily="34" charset="0"/>
              </a:rPr>
              <a:t>en vue de conseiller et d’aider à réajuster ces pratiques en s’inspirant notamment de résultats de recherches scientifiques en éducation, en didactique, psychologie, sociologie de l’éducation et en étude de genre, concernant la diversité culturelle, les inégalités socio-économiques, la dimension de genre.</a:t>
            </a:r>
          </a:p>
          <a:p>
            <a:pPr marL="457200" indent="-457200" algn="just">
              <a:buFont typeface="+mj-lt"/>
              <a:buAutoNum type="arabicPeriod"/>
            </a:pPr>
            <a:r>
              <a:rPr lang="fr-BE" sz="2400" dirty="0">
                <a:latin typeface="Calibri" panose="020F0502020204030204" pitchFamily="34" charset="0"/>
                <a:cs typeface="Calibri" panose="020F0502020204030204" pitchFamily="34" charset="0"/>
              </a:rPr>
              <a:t>Capacité de mener, individuellement et avec ses pairs une </a:t>
            </a:r>
            <a:r>
              <a:rPr lang="fr-BE" sz="2400" b="1" dirty="0">
                <a:solidFill>
                  <a:srgbClr val="156082"/>
                </a:solidFill>
                <a:latin typeface="Calibri" panose="020F0502020204030204" pitchFamily="34" charset="0"/>
                <a:cs typeface="Calibri" panose="020F0502020204030204" pitchFamily="34" charset="0"/>
              </a:rPr>
              <a:t>analyse critique et rigoureuse de ses propres pratiques (de formateur) </a:t>
            </a:r>
            <a:r>
              <a:rPr lang="fr-BE" sz="2400" dirty="0">
                <a:latin typeface="Calibri" panose="020F0502020204030204" pitchFamily="34" charset="0"/>
                <a:cs typeface="Calibri" panose="020F0502020204030204" pitchFamily="34" charset="0"/>
              </a:rPr>
              <a:t>et de leur impact sur les étudiants et la réussite de ses derniers, notamment en s’appuyant sur diverses disciplines des sciences humaines, afin de réguler son enseignement dans une perspective d’efficacité et d’équité.</a:t>
            </a:r>
            <a:endParaRPr lang="fr-BE" sz="2400" dirty="0">
              <a:solidFill>
                <a:schemeClr val="tx1">
                  <a:lumMod val="50000"/>
                  <a:lumOff val="50000"/>
                </a:schemeClr>
              </a:solidFill>
            </a:endParaRPr>
          </a:p>
        </p:txBody>
      </p:sp>
    </p:spTree>
    <p:extLst>
      <p:ext uri="{BB962C8B-B14F-4D97-AF65-F5344CB8AC3E}">
        <p14:creationId xmlns:p14="http://schemas.microsoft.com/office/powerpoint/2010/main" val="138702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aphique 14" descr="Couronne avec un remplissage uni">
            <a:extLst>
              <a:ext uri="{FF2B5EF4-FFF2-40B4-BE49-F238E27FC236}">
                <a16:creationId xmlns:a16="http://schemas.microsoft.com/office/drawing/2014/main" id="{8E3C5682-88E8-FCF0-D1EA-1568919152BF}"/>
              </a:ext>
            </a:extLst>
          </p:cNvPr>
          <p:cNvGrpSpPr/>
          <p:nvPr/>
        </p:nvGrpSpPr>
        <p:grpSpPr>
          <a:xfrm>
            <a:off x="10241280" y="4936455"/>
            <a:ext cx="2073241" cy="2097162"/>
            <a:chOff x="5370730" y="4150922"/>
            <a:chExt cx="1157741" cy="1171099"/>
          </a:xfrm>
          <a:solidFill>
            <a:srgbClr val="006F7B">
              <a:alpha val="10000"/>
            </a:srgbClr>
          </a:solidFill>
        </p:grpSpPr>
        <p:sp>
          <p:nvSpPr>
            <p:cNvPr id="5" name="Forme libre : forme 18">
              <a:extLst>
                <a:ext uri="{FF2B5EF4-FFF2-40B4-BE49-F238E27FC236}">
                  <a16:creationId xmlns:a16="http://schemas.microsoft.com/office/drawing/2014/main" id="{EA2A9CCC-E6DC-599B-346A-47A35B5029D1}"/>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6" name="Forme libre : forme 19">
              <a:extLst>
                <a:ext uri="{FF2B5EF4-FFF2-40B4-BE49-F238E27FC236}">
                  <a16:creationId xmlns:a16="http://schemas.microsoft.com/office/drawing/2014/main" id="{17EB01A4-77FE-E7F6-2F6B-DA8FCEFB56C7}"/>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8" name="Forme libre : forme 20">
              <a:extLst>
                <a:ext uri="{FF2B5EF4-FFF2-40B4-BE49-F238E27FC236}">
                  <a16:creationId xmlns:a16="http://schemas.microsoft.com/office/drawing/2014/main" id="{BB0B8BD0-8F42-2162-0999-8128D71A0015}"/>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9" name="Forme libre : forme 21">
              <a:extLst>
                <a:ext uri="{FF2B5EF4-FFF2-40B4-BE49-F238E27FC236}">
                  <a16:creationId xmlns:a16="http://schemas.microsoft.com/office/drawing/2014/main" id="{12D76C59-E6B6-EFF0-EFD2-315CECE03D05}"/>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20" name="Forme libre : forme 22">
              <a:extLst>
                <a:ext uri="{FF2B5EF4-FFF2-40B4-BE49-F238E27FC236}">
                  <a16:creationId xmlns:a16="http://schemas.microsoft.com/office/drawing/2014/main" id="{AB5C6A99-CDF5-A5BD-3462-0FEC2D8AD601}"/>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1" name="Forme libre : forme 23">
              <a:extLst>
                <a:ext uri="{FF2B5EF4-FFF2-40B4-BE49-F238E27FC236}">
                  <a16:creationId xmlns:a16="http://schemas.microsoft.com/office/drawing/2014/main" id="{F05D2551-F5E7-3B11-C34E-A15BDB9652DE}"/>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2" name="Forme libre : forme 24">
              <a:extLst>
                <a:ext uri="{FF2B5EF4-FFF2-40B4-BE49-F238E27FC236}">
                  <a16:creationId xmlns:a16="http://schemas.microsoft.com/office/drawing/2014/main" id="{0E168E27-F7E0-27C4-96F0-B35AB59F333A}"/>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23" name="Forme libre : forme 25">
              <a:extLst>
                <a:ext uri="{FF2B5EF4-FFF2-40B4-BE49-F238E27FC236}">
                  <a16:creationId xmlns:a16="http://schemas.microsoft.com/office/drawing/2014/main" id="{13A041A2-070D-EEC7-6F67-43651FF0D45B}"/>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4" name="Forme libre : forme 26">
              <a:extLst>
                <a:ext uri="{FF2B5EF4-FFF2-40B4-BE49-F238E27FC236}">
                  <a16:creationId xmlns:a16="http://schemas.microsoft.com/office/drawing/2014/main" id="{A18BCE9F-8750-6CAF-227A-F0C2FAE7FCAB}"/>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9" name="ZoneTexte 8">
            <a:extLst>
              <a:ext uri="{FF2B5EF4-FFF2-40B4-BE49-F238E27FC236}">
                <a16:creationId xmlns:a16="http://schemas.microsoft.com/office/drawing/2014/main" id="{60F9B1DA-C9EE-5D64-BF5D-70C575D729F8}"/>
              </a:ext>
            </a:extLst>
          </p:cNvPr>
          <p:cNvSpPr txBox="1"/>
          <p:nvPr/>
        </p:nvSpPr>
        <p:spPr>
          <a:xfrm>
            <a:off x="346722" y="1331710"/>
            <a:ext cx="10679725" cy="5143331"/>
          </a:xfrm>
          <a:prstGeom prst="rect">
            <a:avLst/>
          </a:prstGeom>
          <a:noFill/>
        </p:spPr>
        <p:txBody>
          <a:bodyPr wrap="square">
            <a:spAutoFit/>
          </a:bodyPr>
          <a:lstStyle/>
          <a:p>
            <a:pPr marL="342900" indent="-342900">
              <a:lnSpc>
                <a:spcPct val="90000"/>
              </a:lnSpc>
              <a:spcBef>
                <a:spcPts val="600"/>
              </a:spcBef>
              <a:buFont typeface="Wingdings" panose="05000000000000000000" pitchFamily="2" charset="2"/>
              <a:buChar char="Ø"/>
            </a:pPr>
            <a:r>
              <a:rPr lang="fr-BE" sz="2200" spc="-1" dirty="0">
                <a:latin typeface="Calibri"/>
              </a:rPr>
              <a:t>Un renforcement de la formation des formateurs d’enseignants des sections 1, 2 et 3 </a:t>
            </a:r>
          </a:p>
          <a:p>
            <a:pPr marL="1162050" indent="-269875">
              <a:lnSpc>
                <a:spcPct val="90000"/>
              </a:lnSpc>
              <a:spcBef>
                <a:spcPts val="600"/>
              </a:spcBef>
              <a:buFont typeface="Arial" panose="020B0604020202020204" pitchFamily="34" charset="0"/>
              <a:buChar char="•"/>
            </a:pPr>
            <a:r>
              <a:rPr lang="fr-BE" sz="2200" spc="-1" dirty="0">
                <a:latin typeface="Calibri"/>
              </a:rPr>
              <a:t>Adossement des enseignements à la littérature scientifique</a:t>
            </a:r>
          </a:p>
          <a:p>
            <a:pPr marL="1162050" indent="-269875">
              <a:lnSpc>
                <a:spcPct val="90000"/>
              </a:lnSpc>
              <a:spcBef>
                <a:spcPts val="600"/>
              </a:spcBef>
              <a:buFont typeface="Arial" panose="020B0604020202020204" pitchFamily="34" charset="0"/>
              <a:buChar char="•"/>
            </a:pPr>
            <a:r>
              <a:rPr lang="fr-BE" sz="2200" spc="-1" dirty="0">
                <a:latin typeface="Calibri"/>
              </a:rPr>
              <a:t>Regard réflexif sur ses pratiques de formateur</a:t>
            </a:r>
          </a:p>
          <a:p>
            <a:pPr marL="1162050" indent="-269875">
              <a:lnSpc>
                <a:spcPct val="90000"/>
              </a:lnSpc>
              <a:spcBef>
                <a:spcPts val="600"/>
              </a:spcBef>
              <a:buFont typeface="Arial" panose="020B0604020202020204" pitchFamily="34" charset="0"/>
              <a:buChar char="•"/>
            </a:pPr>
            <a:r>
              <a:rPr lang="fr-BE" sz="2200" spc="-1" dirty="0">
                <a:latin typeface="Calibri"/>
              </a:rPr>
              <a:t>Meilleure connaissance des terrains professionnels </a:t>
            </a:r>
          </a:p>
          <a:p>
            <a:pPr algn="just">
              <a:lnSpc>
                <a:spcPct val="107000"/>
              </a:lnSpc>
              <a:spcAft>
                <a:spcPts val="800"/>
              </a:spcAft>
            </a:pPr>
            <a:endParaRPr lang="fr-BE" sz="2200" spc="-1" dirty="0">
              <a:latin typeface="Calibri"/>
            </a:endParaRPr>
          </a:p>
          <a:p>
            <a:pPr algn="just">
              <a:lnSpc>
                <a:spcPct val="107000"/>
              </a:lnSpc>
            </a:pPr>
            <a:r>
              <a:rPr lang="fr-BE" sz="2200" spc="-1" dirty="0">
                <a:latin typeface="Calibri"/>
              </a:rPr>
              <a:t>Cette formation est :</a:t>
            </a:r>
            <a:endParaRPr lang="fr-GB" sz="2200" spc="-1" dirty="0">
              <a:latin typeface="Calibri"/>
            </a:endParaRPr>
          </a:p>
          <a:p>
            <a:pPr marL="1162050" indent="-269875" algn="just">
              <a:lnSpc>
                <a:spcPct val="107000"/>
              </a:lnSpc>
              <a:spcBef>
                <a:spcPts val="600"/>
              </a:spcBef>
              <a:buFont typeface="Arial" panose="020B0604020202020204" pitchFamily="34" charset="0"/>
              <a:buChar char="•"/>
            </a:pPr>
            <a:r>
              <a:rPr lang="fr-BE" sz="2200" spc="-1" dirty="0">
                <a:latin typeface="Calibri"/>
              </a:rPr>
              <a:t>ancrée dans un paradigme d’amélioration de la qualité de l’enseignement en FW-B </a:t>
            </a:r>
            <a:endParaRPr lang="fr-GB" sz="2200" spc="-1" dirty="0">
              <a:latin typeface="Calibri"/>
            </a:endParaRPr>
          </a:p>
          <a:p>
            <a:pPr marL="1162050" indent="-269875" algn="just">
              <a:lnSpc>
                <a:spcPct val="107000"/>
              </a:lnSpc>
              <a:spcBef>
                <a:spcPts val="600"/>
              </a:spcBef>
              <a:buFont typeface="Arial" panose="020B0604020202020204" pitchFamily="34" charset="0"/>
              <a:buChar char="•"/>
            </a:pPr>
            <a:r>
              <a:rPr lang="fr-BE" sz="2200" spc="-1" dirty="0">
                <a:latin typeface="Calibri"/>
              </a:rPr>
              <a:t>renforcée par une véritable synergie des apports Hautes Écoles-</a:t>
            </a:r>
            <a:r>
              <a:rPr lang="fr-BE" sz="2200" spc="-1" dirty="0" err="1">
                <a:latin typeface="Calibri"/>
              </a:rPr>
              <a:t>ULiège</a:t>
            </a:r>
            <a:r>
              <a:rPr lang="fr-BE" sz="2200" spc="-1" dirty="0">
                <a:latin typeface="Calibri"/>
              </a:rPr>
              <a:t> </a:t>
            </a:r>
            <a:endParaRPr lang="fr-GB" sz="2200" spc="-1" dirty="0">
              <a:latin typeface="Calibri"/>
            </a:endParaRPr>
          </a:p>
          <a:p>
            <a:pPr marL="1162050" indent="-269875" algn="just">
              <a:lnSpc>
                <a:spcPct val="107000"/>
              </a:lnSpc>
              <a:spcBef>
                <a:spcPts val="600"/>
              </a:spcBef>
              <a:buFont typeface="Arial" panose="020B0604020202020204" pitchFamily="34" charset="0"/>
              <a:buChar char="•"/>
            </a:pPr>
            <a:r>
              <a:rPr lang="fr-BE" sz="2200" spc="-1" dirty="0">
                <a:latin typeface="Calibri"/>
              </a:rPr>
              <a:t>soucieuse de différencier les parcours d’apprentissage à deux niveaux : </a:t>
            </a:r>
            <a:endParaRPr lang="fr-GB" sz="2200" spc="-1" dirty="0">
              <a:latin typeface="Calibri"/>
            </a:endParaRPr>
          </a:p>
          <a:p>
            <a:pPr marL="1527175" lvl="1" indent="-365125">
              <a:lnSpc>
                <a:spcPct val="107000"/>
              </a:lnSpc>
              <a:spcBef>
                <a:spcPts val="600"/>
              </a:spcBef>
              <a:buFont typeface="+mj-lt"/>
              <a:buAutoNum type="arabicPeriod"/>
            </a:pPr>
            <a:r>
              <a:rPr lang="fr-BE" sz="2000" spc="-1" dirty="0">
                <a:latin typeface="Calibri"/>
              </a:rPr>
              <a:t>selon que les participants sont détenteurs d’un master en sciences de l’éducation ou d’un master en enseignement section 4 ou 5 : choix d’une didactique disciplinaire </a:t>
            </a:r>
            <a:endParaRPr lang="fr-GB" sz="2000" spc="-1" dirty="0">
              <a:latin typeface="Calibri"/>
            </a:endParaRPr>
          </a:p>
          <a:p>
            <a:pPr marL="1527175" lvl="1" indent="-365125">
              <a:lnSpc>
                <a:spcPct val="107000"/>
              </a:lnSpc>
              <a:spcBef>
                <a:spcPts val="600"/>
              </a:spcBef>
              <a:buFont typeface="+mj-lt"/>
              <a:buAutoNum type="arabicPeriod"/>
            </a:pPr>
            <a:r>
              <a:rPr lang="fr-BE" sz="2000" spc="-1" dirty="0">
                <a:latin typeface="Calibri"/>
              </a:rPr>
              <a:t>pour la finalité didactique : choix selon la discipline entre 12 cours couvrant les 5 domaines du tronc commun</a:t>
            </a:r>
            <a:endParaRPr lang="fr-GB" sz="2000" spc="-1" dirty="0">
              <a:latin typeface="Calibri"/>
            </a:endParaRPr>
          </a:p>
        </p:txBody>
      </p:sp>
      <p:sp>
        <p:nvSpPr>
          <p:cNvPr id="2" name="TextShape 2">
            <a:extLst>
              <a:ext uri="{FF2B5EF4-FFF2-40B4-BE49-F238E27FC236}">
                <a16:creationId xmlns:a16="http://schemas.microsoft.com/office/drawing/2014/main" id="{922E9FE7-89B4-7B94-2E08-05D96FB9B141}"/>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Les enjeux de la formation (2)</a:t>
            </a:r>
          </a:p>
        </p:txBody>
      </p:sp>
      <p:grpSp>
        <p:nvGrpSpPr>
          <p:cNvPr id="91" name="Groupe 90">
            <a:extLst>
              <a:ext uri="{FF2B5EF4-FFF2-40B4-BE49-F238E27FC236}">
                <a16:creationId xmlns:a16="http://schemas.microsoft.com/office/drawing/2014/main" id="{6C93DAEA-E1BF-0E87-A758-679C1698B070}"/>
              </a:ext>
            </a:extLst>
          </p:cNvPr>
          <p:cNvGrpSpPr/>
          <p:nvPr/>
        </p:nvGrpSpPr>
        <p:grpSpPr>
          <a:xfrm>
            <a:off x="346722" y="372201"/>
            <a:ext cx="811313" cy="647817"/>
            <a:chOff x="324814" y="4403256"/>
            <a:chExt cx="811313" cy="647817"/>
          </a:xfrm>
          <a:solidFill>
            <a:srgbClr val="156082"/>
          </a:solidFill>
        </p:grpSpPr>
        <p:sp>
          <p:nvSpPr>
            <p:cNvPr id="80" name="Forme libre : forme 79">
              <a:extLst>
                <a:ext uri="{FF2B5EF4-FFF2-40B4-BE49-F238E27FC236}">
                  <a16:creationId xmlns:a16="http://schemas.microsoft.com/office/drawing/2014/main" id="{5EB63657-732F-4DE0-7B0C-0A1BB69FB094}"/>
                </a:ext>
              </a:extLst>
            </p:cNvPr>
            <p:cNvSpPr/>
            <p:nvPr/>
          </p:nvSpPr>
          <p:spPr>
            <a:xfrm>
              <a:off x="841710" y="4727106"/>
              <a:ext cx="19050" cy="78609"/>
            </a:xfrm>
            <a:custGeom>
              <a:avLst/>
              <a:gdLst>
                <a:gd name="connsiteX0" fmla="*/ 19050 w 19050"/>
                <a:gd name="connsiteY0" fmla="*/ 59569 h 78609"/>
                <a:gd name="connsiteX1" fmla="*/ 19050 w 19050"/>
                <a:gd name="connsiteY1" fmla="*/ 0 h 78609"/>
                <a:gd name="connsiteX2" fmla="*/ 0 w 19050"/>
                <a:gd name="connsiteY2" fmla="*/ 0 h 78609"/>
                <a:gd name="connsiteX3" fmla="*/ 0 w 19050"/>
                <a:gd name="connsiteY3" fmla="*/ 78610 h 78609"/>
                <a:gd name="connsiteX4" fmla="*/ 19050 w 19050"/>
                <a:gd name="connsiteY4" fmla="*/ 59569 h 78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78609">
                  <a:moveTo>
                    <a:pt x="19050" y="59569"/>
                  </a:moveTo>
                  <a:lnTo>
                    <a:pt x="19050" y="0"/>
                  </a:lnTo>
                  <a:lnTo>
                    <a:pt x="0" y="0"/>
                  </a:lnTo>
                  <a:lnTo>
                    <a:pt x="0" y="78610"/>
                  </a:lnTo>
                  <a:lnTo>
                    <a:pt x="19050" y="59569"/>
                  </a:lnTo>
                  <a:close/>
                </a:path>
              </a:pathLst>
            </a:custGeom>
            <a:grpFill/>
            <a:ln w="9525" cap="flat">
              <a:noFill/>
              <a:prstDash val="solid"/>
              <a:miter/>
            </a:ln>
          </p:spPr>
          <p:txBody>
            <a:bodyPr rtlCol="0" anchor="ctr"/>
            <a:lstStyle/>
            <a:p>
              <a:endParaRPr lang="fr-BE"/>
            </a:p>
          </p:txBody>
        </p:sp>
        <p:sp>
          <p:nvSpPr>
            <p:cNvPr id="81" name="Forme libre : forme 80">
              <a:extLst>
                <a:ext uri="{FF2B5EF4-FFF2-40B4-BE49-F238E27FC236}">
                  <a16:creationId xmlns:a16="http://schemas.microsoft.com/office/drawing/2014/main" id="{17842C69-1258-D2A4-D165-7065912EAD19}"/>
                </a:ext>
              </a:extLst>
            </p:cNvPr>
            <p:cNvSpPr/>
            <p:nvPr/>
          </p:nvSpPr>
          <p:spPr>
            <a:xfrm>
              <a:off x="879829" y="4584231"/>
              <a:ext cx="19050" cy="183375"/>
            </a:xfrm>
            <a:custGeom>
              <a:avLst/>
              <a:gdLst>
                <a:gd name="connsiteX0" fmla="*/ 19050 w 19050"/>
                <a:gd name="connsiteY0" fmla="*/ 164325 h 183375"/>
                <a:gd name="connsiteX1" fmla="*/ 19050 w 19050"/>
                <a:gd name="connsiteY1" fmla="*/ 9525 h 183375"/>
                <a:gd name="connsiteX2" fmla="*/ 9525 w 19050"/>
                <a:gd name="connsiteY2" fmla="*/ 0 h 183375"/>
                <a:gd name="connsiteX3" fmla="*/ 0 w 19050"/>
                <a:gd name="connsiteY3" fmla="*/ 9525 h 183375"/>
                <a:gd name="connsiteX4" fmla="*/ 0 w 19050"/>
                <a:gd name="connsiteY4" fmla="*/ 183375 h 18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3375">
                  <a:moveTo>
                    <a:pt x="19050" y="164325"/>
                  </a:moveTo>
                  <a:lnTo>
                    <a:pt x="19050" y="9525"/>
                  </a:lnTo>
                  <a:cubicBezTo>
                    <a:pt x="19050" y="4264"/>
                    <a:pt x="14786" y="0"/>
                    <a:pt x="9525" y="0"/>
                  </a:cubicBezTo>
                  <a:cubicBezTo>
                    <a:pt x="4264" y="0"/>
                    <a:pt x="0" y="4264"/>
                    <a:pt x="0" y="9525"/>
                  </a:cubicBezTo>
                  <a:lnTo>
                    <a:pt x="0" y="183375"/>
                  </a:lnTo>
                  <a:close/>
                </a:path>
              </a:pathLst>
            </a:custGeom>
            <a:grpFill/>
            <a:ln w="9525" cap="flat">
              <a:noFill/>
              <a:prstDash val="solid"/>
              <a:miter/>
            </a:ln>
          </p:spPr>
          <p:txBody>
            <a:bodyPr rtlCol="0" anchor="ctr"/>
            <a:lstStyle/>
            <a:p>
              <a:endParaRPr lang="fr-BE"/>
            </a:p>
          </p:txBody>
        </p:sp>
        <p:sp>
          <p:nvSpPr>
            <p:cNvPr id="82" name="Forme libre : forme 81">
              <a:extLst>
                <a:ext uri="{FF2B5EF4-FFF2-40B4-BE49-F238E27FC236}">
                  <a16:creationId xmlns:a16="http://schemas.microsoft.com/office/drawing/2014/main" id="{530D2E88-071C-E8E9-863E-2C2E6497E1F3}"/>
                </a:ext>
              </a:extLst>
            </p:cNvPr>
            <p:cNvSpPr/>
            <p:nvPr/>
          </p:nvSpPr>
          <p:spPr>
            <a:xfrm>
              <a:off x="803629" y="4584231"/>
              <a:ext cx="19050" cy="259565"/>
            </a:xfrm>
            <a:custGeom>
              <a:avLst/>
              <a:gdLst>
                <a:gd name="connsiteX0" fmla="*/ 19050 w 19050"/>
                <a:gd name="connsiteY0" fmla="*/ 240516 h 259565"/>
                <a:gd name="connsiteX1" fmla="*/ 19050 w 19050"/>
                <a:gd name="connsiteY1" fmla="*/ 9525 h 259565"/>
                <a:gd name="connsiteX2" fmla="*/ 9525 w 19050"/>
                <a:gd name="connsiteY2" fmla="*/ 0 h 259565"/>
                <a:gd name="connsiteX3" fmla="*/ 0 w 19050"/>
                <a:gd name="connsiteY3" fmla="*/ 9525 h 259565"/>
                <a:gd name="connsiteX4" fmla="*/ 0 w 19050"/>
                <a:gd name="connsiteY4" fmla="*/ 259566 h 259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259565">
                  <a:moveTo>
                    <a:pt x="19050" y="240516"/>
                  </a:moveTo>
                  <a:lnTo>
                    <a:pt x="19050" y="9525"/>
                  </a:lnTo>
                  <a:cubicBezTo>
                    <a:pt x="19050" y="4264"/>
                    <a:pt x="14786" y="0"/>
                    <a:pt x="9525" y="0"/>
                  </a:cubicBezTo>
                  <a:cubicBezTo>
                    <a:pt x="4264" y="0"/>
                    <a:pt x="0" y="4264"/>
                    <a:pt x="0" y="9525"/>
                  </a:cubicBezTo>
                  <a:lnTo>
                    <a:pt x="0" y="259566"/>
                  </a:lnTo>
                  <a:close/>
                </a:path>
              </a:pathLst>
            </a:custGeom>
            <a:grpFill/>
            <a:ln w="9525" cap="flat">
              <a:noFill/>
              <a:prstDash val="solid"/>
              <a:miter/>
            </a:ln>
          </p:spPr>
          <p:txBody>
            <a:bodyPr rtlCol="0" anchor="ctr"/>
            <a:lstStyle/>
            <a:p>
              <a:endParaRPr lang="fr-BE"/>
            </a:p>
          </p:txBody>
        </p:sp>
        <p:sp>
          <p:nvSpPr>
            <p:cNvPr id="83" name="Forme libre : forme 82">
              <a:extLst>
                <a:ext uri="{FF2B5EF4-FFF2-40B4-BE49-F238E27FC236}">
                  <a16:creationId xmlns:a16="http://schemas.microsoft.com/office/drawing/2014/main" id="{E558BFAC-90CA-FCC6-ECE8-A3FFD3126D67}"/>
                </a:ext>
              </a:extLst>
            </p:cNvPr>
            <p:cNvSpPr/>
            <p:nvPr/>
          </p:nvSpPr>
          <p:spPr>
            <a:xfrm>
              <a:off x="673346" y="4584231"/>
              <a:ext cx="19050" cy="188185"/>
            </a:xfrm>
            <a:custGeom>
              <a:avLst/>
              <a:gdLst>
                <a:gd name="connsiteX0" fmla="*/ 19050 w 19050"/>
                <a:gd name="connsiteY0" fmla="*/ 188185 h 188185"/>
                <a:gd name="connsiteX1" fmla="*/ 19050 w 19050"/>
                <a:gd name="connsiteY1" fmla="*/ 9525 h 188185"/>
                <a:gd name="connsiteX2" fmla="*/ 9525 w 19050"/>
                <a:gd name="connsiteY2" fmla="*/ 0 h 188185"/>
                <a:gd name="connsiteX3" fmla="*/ 0 w 19050"/>
                <a:gd name="connsiteY3" fmla="*/ 9525 h 188185"/>
                <a:gd name="connsiteX4" fmla="*/ 0 w 19050"/>
                <a:gd name="connsiteY4" fmla="*/ 169135 h 188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88185">
                  <a:moveTo>
                    <a:pt x="19050" y="188185"/>
                  </a:moveTo>
                  <a:lnTo>
                    <a:pt x="19050" y="9525"/>
                  </a:lnTo>
                  <a:cubicBezTo>
                    <a:pt x="19050" y="4264"/>
                    <a:pt x="14786" y="0"/>
                    <a:pt x="9525" y="0"/>
                  </a:cubicBezTo>
                  <a:cubicBezTo>
                    <a:pt x="4264" y="0"/>
                    <a:pt x="0" y="4264"/>
                    <a:pt x="0" y="9525"/>
                  </a:cubicBezTo>
                  <a:lnTo>
                    <a:pt x="0" y="169135"/>
                  </a:lnTo>
                  <a:close/>
                </a:path>
              </a:pathLst>
            </a:custGeom>
            <a:grpFill/>
            <a:ln w="9525" cap="flat">
              <a:noFill/>
              <a:prstDash val="solid"/>
              <a:miter/>
            </a:ln>
          </p:spPr>
          <p:txBody>
            <a:bodyPr rtlCol="0" anchor="ctr"/>
            <a:lstStyle/>
            <a:p>
              <a:endParaRPr lang="fr-BE"/>
            </a:p>
          </p:txBody>
        </p:sp>
        <p:sp>
          <p:nvSpPr>
            <p:cNvPr id="84" name="Forme libre : forme 83">
              <a:extLst>
                <a:ext uri="{FF2B5EF4-FFF2-40B4-BE49-F238E27FC236}">
                  <a16:creationId xmlns:a16="http://schemas.microsoft.com/office/drawing/2014/main" id="{E6B67C11-A92F-FDC8-94BF-A29489C92627}"/>
                </a:ext>
              </a:extLst>
            </p:cNvPr>
            <p:cNvSpPr/>
            <p:nvPr/>
          </p:nvSpPr>
          <p:spPr>
            <a:xfrm>
              <a:off x="597146" y="4584231"/>
              <a:ext cx="19050" cy="170773"/>
            </a:xfrm>
            <a:custGeom>
              <a:avLst/>
              <a:gdLst>
                <a:gd name="connsiteX0" fmla="*/ 19050 w 19050"/>
                <a:gd name="connsiteY0" fmla="*/ 151724 h 170773"/>
                <a:gd name="connsiteX1" fmla="*/ 19050 w 19050"/>
                <a:gd name="connsiteY1" fmla="*/ 9525 h 170773"/>
                <a:gd name="connsiteX2" fmla="*/ 9525 w 19050"/>
                <a:gd name="connsiteY2" fmla="*/ 0 h 170773"/>
                <a:gd name="connsiteX3" fmla="*/ 0 w 19050"/>
                <a:gd name="connsiteY3" fmla="*/ 9525 h 170773"/>
                <a:gd name="connsiteX4" fmla="*/ 0 w 19050"/>
                <a:gd name="connsiteY4" fmla="*/ 170774 h 170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70773">
                  <a:moveTo>
                    <a:pt x="19050" y="151724"/>
                  </a:moveTo>
                  <a:lnTo>
                    <a:pt x="19050" y="9525"/>
                  </a:lnTo>
                  <a:cubicBezTo>
                    <a:pt x="19050" y="4264"/>
                    <a:pt x="14786" y="0"/>
                    <a:pt x="9525" y="0"/>
                  </a:cubicBezTo>
                  <a:cubicBezTo>
                    <a:pt x="4264" y="0"/>
                    <a:pt x="0" y="4264"/>
                    <a:pt x="0" y="9525"/>
                  </a:cubicBezTo>
                  <a:lnTo>
                    <a:pt x="0" y="170774"/>
                  </a:lnTo>
                  <a:close/>
                </a:path>
              </a:pathLst>
            </a:custGeom>
            <a:grpFill/>
            <a:ln w="9525" cap="flat">
              <a:noFill/>
              <a:prstDash val="solid"/>
              <a:miter/>
            </a:ln>
          </p:spPr>
          <p:txBody>
            <a:bodyPr rtlCol="0" anchor="ctr"/>
            <a:lstStyle/>
            <a:p>
              <a:endParaRPr lang="fr-BE"/>
            </a:p>
          </p:txBody>
        </p:sp>
        <p:sp>
          <p:nvSpPr>
            <p:cNvPr id="85" name="Forme libre : forme 84">
              <a:extLst>
                <a:ext uri="{FF2B5EF4-FFF2-40B4-BE49-F238E27FC236}">
                  <a16:creationId xmlns:a16="http://schemas.microsoft.com/office/drawing/2014/main" id="{46779E2E-E6B4-6D8B-C144-6A17BACACD60}"/>
                </a:ext>
              </a:extLst>
            </p:cNvPr>
            <p:cNvSpPr/>
            <p:nvPr/>
          </p:nvSpPr>
          <p:spPr>
            <a:xfrm>
              <a:off x="324814" y="4517556"/>
              <a:ext cx="633567" cy="212643"/>
            </a:xfrm>
            <a:custGeom>
              <a:avLst/>
              <a:gdLst>
                <a:gd name="connsiteX0" fmla="*/ 17338 w 633567"/>
                <a:gd name="connsiteY0" fmla="*/ 211626 h 212643"/>
                <a:gd name="connsiteX1" fmla="*/ 30126 w 633567"/>
                <a:gd name="connsiteY1" fmla="*/ 207395 h 212643"/>
                <a:gd name="connsiteX2" fmla="*/ 25967 w 633567"/>
                <a:gd name="connsiteY2" fmla="*/ 194643 h 212643"/>
                <a:gd name="connsiteX3" fmla="*/ 19300 w 633567"/>
                <a:gd name="connsiteY3" fmla="*/ 180175 h 212643"/>
                <a:gd name="connsiteX4" fmla="*/ 43179 w 633567"/>
                <a:gd name="connsiteY4" fmla="*/ 44501 h 212643"/>
                <a:gd name="connsiteX5" fmla="*/ 46037 w 633567"/>
                <a:gd name="connsiteY5" fmla="*/ 39834 h 212643"/>
                <a:gd name="connsiteX6" fmla="*/ 79793 w 633567"/>
                <a:gd name="connsiteY6" fmla="*/ 23308 h 212643"/>
                <a:gd name="connsiteX7" fmla="*/ 110168 w 633567"/>
                <a:gd name="connsiteY7" fmla="*/ 19050 h 212643"/>
                <a:gd name="connsiteX8" fmla="*/ 139477 w 633567"/>
                <a:gd name="connsiteY8" fmla="*/ 23270 h 212643"/>
                <a:gd name="connsiteX9" fmla="*/ 173424 w 633567"/>
                <a:gd name="connsiteY9" fmla="*/ 39843 h 212643"/>
                <a:gd name="connsiteX10" fmla="*/ 176129 w 633567"/>
                <a:gd name="connsiteY10" fmla="*/ 43958 h 212643"/>
                <a:gd name="connsiteX11" fmla="*/ 205809 w 633567"/>
                <a:gd name="connsiteY11" fmla="*/ 201787 h 212643"/>
                <a:gd name="connsiteX12" fmla="*/ 216942 w 633567"/>
                <a:gd name="connsiteY12" fmla="*/ 209371 h 212643"/>
                <a:gd name="connsiteX13" fmla="*/ 224526 w 633567"/>
                <a:gd name="connsiteY13" fmla="*/ 201787 h 212643"/>
                <a:gd name="connsiteX14" fmla="*/ 254053 w 633567"/>
                <a:gd name="connsiteY14" fmla="*/ 44520 h 212643"/>
                <a:gd name="connsiteX15" fmla="*/ 256911 w 633567"/>
                <a:gd name="connsiteY15" fmla="*/ 39843 h 212643"/>
                <a:gd name="connsiteX16" fmla="*/ 290915 w 633567"/>
                <a:gd name="connsiteY16" fmla="*/ 23251 h 212643"/>
                <a:gd name="connsiteX17" fmla="*/ 320185 w 633567"/>
                <a:gd name="connsiteY17" fmla="*/ 19050 h 212643"/>
                <a:gd name="connsiteX18" fmla="*/ 350399 w 633567"/>
                <a:gd name="connsiteY18" fmla="*/ 23270 h 212643"/>
                <a:gd name="connsiteX19" fmla="*/ 384689 w 633567"/>
                <a:gd name="connsiteY19" fmla="*/ 40062 h 212643"/>
                <a:gd name="connsiteX20" fmla="*/ 387032 w 633567"/>
                <a:gd name="connsiteY20" fmla="*/ 43701 h 212643"/>
                <a:gd name="connsiteX21" fmla="*/ 412216 w 633567"/>
                <a:gd name="connsiteY21" fmla="*/ 201530 h 212643"/>
                <a:gd name="connsiteX22" fmla="*/ 421484 w 633567"/>
                <a:gd name="connsiteY22" fmla="*/ 209550 h 212643"/>
                <a:gd name="connsiteX23" fmla="*/ 431009 w 633567"/>
                <a:gd name="connsiteY23" fmla="*/ 201787 h 212643"/>
                <a:gd name="connsiteX24" fmla="*/ 460536 w 633567"/>
                <a:gd name="connsiteY24" fmla="*/ 44520 h 212643"/>
                <a:gd name="connsiteX25" fmla="*/ 463394 w 633567"/>
                <a:gd name="connsiteY25" fmla="*/ 39843 h 212643"/>
                <a:gd name="connsiteX26" fmla="*/ 497398 w 633567"/>
                <a:gd name="connsiteY26" fmla="*/ 23251 h 212643"/>
                <a:gd name="connsiteX27" fmla="*/ 526659 w 633567"/>
                <a:gd name="connsiteY27" fmla="*/ 19050 h 212643"/>
                <a:gd name="connsiteX28" fmla="*/ 556881 w 633567"/>
                <a:gd name="connsiteY28" fmla="*/ 23270 h 212643"/>
                <a:gd name="connsiteX29" fmla="*/ 591171 w 633567"/>
                <a:gd name="connsiteY29" fmla="*/ 40062 h 212643"/>
                <a:gd name="connsiteX30" fmla="*/ 593515 w 633567"/>
                <a:gd name="connsiteY30" fmla="*/ 43729 h 212643"/>
                <a:gd name="connsiteX31" fmla="*/ 617003 w 633567"/>
                <a:gd name="connsiteY31" fmla="*/ 188090 h 212643"/>
                <a:gd name="connsiteX32" fmla="*/ 633567 w 633567"/>
                <a:gd name="connsiteY32" fmla="*/ 171450 h 212643"/>
                <a:gd name="connsiteX33" fmla="*/ 612136 w 633567"/>
                <a:gd name="connsiteY33" fmla="*/ 39843 h 212643"/>
                <a:gd name="connsiteX34" fmla="*/ 602259 w 633567"/>
                <a:gd name="connsiteY34" fmla="*/ 24555 h 212643"/>
                <a:gd name="connsiteX35" fmla="*/ 561654 w 633567"/>
                <a:gd name="connsiteY35" fmla="*/ 4782 h 212643"/>
                <a:gd name="connsiteX36" fmla="*/ 526659 w 633567"/>
                <a:gd name="connsiteY36" fmla="*/ 0 h 212643"/>
                <a:gd name="connsiteX37" fmla="*/ 492435 w 633567"/>
                <a:gd name="connsiteY37" fmla="*/ 4858 h 212643"/>
                <a:gd name="connsiteX38" fmla="*/ 451964 w 633567"/>
                <a:gd name="connsiteY38" fmla="*/ 24603 h 212643"/>
                <a:gd name="connsiteX39" fmla="*/ 441981 w 633567"/>
                <a:gd name="connsiteY39" fmla="*/ 40443 h 212643"/>
                <a:gd name="connsiteX40" fmla="*/ 422503 w 633567"/>
                <a:gd name="connsiteY40" fmla="*/ 143951 h 212643"/>
                <a:gd name="connsiteX41" fmla="*/ 422312 w 633567"/>
                <a:gd name="connsiteY41" fmla="*/ 143951 h 212643"/>
                <a:gd name="connsiteX42" fmla="*/ 405653 w 633567"/>
                <a:gd name="connsiteY42" fmla="*/ 39881 h 212643"/>
                <a:gd name="connsiteX43" fmla="*/ 395776 w 633567"/>
                <a:gd name="connsiteY43" fmla="*/ 24594 h 212643"/>
                <a:gd name="connsiteX44" fmla="*/ 355171 w 633567"/>
                <a:gd name="connsiteY44" fmla="*/ 4820 h 212643"/>
                <a:gd name="connsiteX45" fmla="*/ 320185 w 633567"/>
                <a:gd name="connsiteY45" fmla="*/ 0 h 212643"/>
                <a:gd name="connsiteX46" fmla="*/ 285962 w 633567"/>
                <a:gd name="connsiteY46" fmla="*/ 4858 h 212643"/>
                <a:gd name="connsiteX47" fmla="*/ 245528 w 633567"/>
                <a:gd name="connsiteY47" fmla="*/ 24603 h 212643"/>
                <a:gd name="connsiteX48" fmla="*/ 235537 w 633567"/>
                <a:gd name="connsiteY48" fmla="*/ 40443 h 212643"/>
                <a:gd name="connsiteX49" fmla="*/ 215267 w 633567"/>
                <a:gd name="connsiteY49" fmla="*/ 148009 h 212643"/>
                <a:gd name="connsiteX50" fmla="*/ 215077 w 633567"/>
                <a:gd name="connsiteY50" fmla="*/ 148009 h 212643"/>
                <a:gd name="connsiteX51" fmla="*/ 194741 w 633567"/>
                <a:gd name="connsiteY51" fmla="*/ 39900 h 212643"/>
                <a:gd name="connsiteX52" fmla="*/ 184854 w 633567"/>
                <a:gd name="connsiteY52" fmla="*/ 24603 h 212643"/>
                <a:gd name="connsiteX53" fmla="*/ 144439 w 633567"/>
                <a:gd name="connsiteY53" fmla="*/ 4877 h 212643"/>
                <a:gd name="connsiteX54" fmla="*/ 110149 w 633567"/>
                <a:gd name="connsiteY54" fmla="*/ 0 h 212643"/>
                <a:gd name="connsiteX55" fmla="*/ 75021 w 633567"/>
                <a:gd name="connsiteY55" fmla="*/ 4858 h 212643"/>
                <a:gd name="connsiteX56" fmla="*/ 35016 w 633567"/>
                <a:gd name="connsiteY56" fmla="*/ 24289 h 212643"/>
                <a:gd name="connsiteX57" fmla="*/ 24539 w 633567"/>
                <a:gd name="connsiteY57" fmla="*/ 40548 h 212643"/>
                <a:gd name="connsiteX58" fmla="*/ 507 w 633567"/>
                <a:gd name="connsiteY58" fmla="*/ 176936 h 212643"/>
                <a:gd name="connsiteX59" fmla="*/ 17338 w 633567"/>
                <a:gd name="connsiteY59" fmla="*/ 211626 h 21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33567" h="212643">
                  <a:moveTo>
                    <a:pt x="17338" y="211626"/>
                  </a:moveTo>
                  <a:cubicBezTo>
                    <a:pt x="22038" y="213990"/>
                    <a:pt x="27763" y="212094"/>
                    <a:pt x="30126" y="207395"/>
                  </a:cubicBezTo>
                  <a:cubicBezTo>
                    <a:pt x="32474" y="202723"/>
                    <a:pt x="30618" y="197032"/>
                    <a:pt x="25967" y="194643"/>
                  </a:cubicBezTo>
                  <a:cubicBezTo>
                    <a:pt x="20905" y="191719"/>
                    <a:pt x="18234" y="185923"/>
                    <a:pt x="19300" y="180175"/>
                  </a:cubicBezTo>
                  <a:lnTo>
                    <a:pt x="43179" y="44501"/>
                  </a:lnTo>
                  <a:cubicBezTo>
                    <a:pt x="43706" y="42722"/>
                    <a:pt x="44692" y="41112"/>
                    <a:pt x="46037" y="39834"/>
                  </a:cubicBezTo>
                  <a:cubicBezTo>
                    <a:pt x="56141" y="32237"/>
                    <a:pt x="67597" y="26629"/>
                    <a:pt x="79793" y="23308"/>
                  </a:cubicBezTo>
                  <a:cubicBezTo>
                    <a:pt x="89706" y="20649"/>
                    <a:pt x="99907" y="19219"/>
                    <a:pt x="110168" y="19050"/>
                  </a:cubicBezTo>
                  <a:cubicBezTo>
                    <a:pt x="120082" y="19148"/>
                    <a:pt x="129939" y="20567"/>
                    <a:pt x="139477" y="23270"/>
                  </a:cubicBezTo>
                  <a:cubicBezTo>
                    <a:pt x="151743" y="26585"/>
                    <a:pt x="163265" y="32211"/>
                    <a:pt x="173424" y="39843"/>
                  </a:cubicBezTo>
                  <a:cubicBezTo>
                    <a:pt x="174777" y="40858"/>
                    <a:pt x="175733" y="42314"/>
                    <a:pt x="176129" y="43958"/>
                  </a:cubicBezTo>
                  <a:lnTo>
                    <a:pt x="205809" y="201787"/>
                  </a:lnTo>
                  <a:cubicBezTo>
                    <a:pt x="206789" y="206955"/>
                    <a:pt x="211773" y="210351"/>
                    <a:pt x="216942" y="209371"/>
                  </a:cubicBezTo>
                  <a:cubicBezTo>
                    <a:pt x="220788" y="208642"/>
                    <a:pt x="223796" y="205633"/>
                    <a:pt x="224526" y="201787"/>
                  </a:cubicBezTo>
                  <a:lnTo>
                    <a:pt x="254053" y="44520"/>
                  </a:lnTo>
                  <a:cubicBezTo>
                    <a:pt x="254405" y="42665"/>
                    <a:pt x="255421" y="41002"/>
                    <a:pt x="256911" y="39843"/>
                  </a:cubicBezTo>
                  <a:cubicBezTo>
                    <a:pt x="267092" y="32208"/>
                    <a:pt x="278631" y="26577"/>
                    <a:pt x="290915" y="23251"/>
                  </a:cubicBezTo>
                  <a:cubicBezTo>
                    <a:pt x="300443" y="20559"/>
                    <a:pt x="310286" y="19146"/>
                    <a:pt x="320185" y="19050"/>
                  </a:cubicBezTo>
                  <a:cubicBezTo>
                    <a:pt x="330391" y="19217"/>
                    <a:pt x="340537" y="20633"/>
                    <a:pt x="350399" y="23270"/>
                  </a:cubicBezTo>
                  <a:cubicBezTo>
                    <a:pt x="362791" y="26639"/>
                    <a:pt x="374429" y="32337"/>
                    <a:pt x="384689" y="40062"/>
                  </a:cubicBezTo>
                  <a:cubicBezTo>
                    <a:pt x="385677" y="41128"/>
                    <a:pt x="386471" y="42360"/>
                    <a:pt x="387032" y="43701"/>
                  </a:cubicBezTo>
                  <a:lnTo>
                    <a:pt x="412216" y="201530"/>
                  </a:lnTo>
                  <a:cubicBezTo>
                    <a:pt x="412946" y="206100"/>
                    <a:pt x="416856" y="209483"/>
                    <a:pt x="421484" y="209550"/>
                  </a:cubicBezTo>
                  <a:cubicBezTo>
                    <a:pt x="426077" y="209489"/>
                    <a:pt x="430022" y="206273"/>
                    <a:pt x="431009" y="201787"/>
                  </a:cubicBezTo>
                  <a:lnTo>
                    <a:pt x="460536" y="44520"/>
                  </a:lnTo>
                  <a:cubicBezTo>
                    <a:pt x="460883" y="42663"/>
                    <a:pt x="461900" y="40999"/>
                    <a:pt x="463394" y="39843"/>
                  </a:cubicBezTo>
                  <a:cubicBezTo>
                    <a:pt x="473574" y="32206"/>
                    <a:pt x="485113" y="26575"/>
                    <a:pt x="497398" y="23251"/>
                  </a:cubicBezTo>
                  <a:cubicBezTo>
                    <a:pt x="506922" y="20559"/>
                    <a:pt x="516762" y="19146"/>
                    <a:pt x="526659" y="19050"/>
                  </a:cubicBezTo>
                  <a:cubicBezTo>
                    <a:pt x="536868" y="19216"/>
                    <a:pt x="547017" y="20633"/>
                    <a:pt x="556881" y="23270"/>
                  </a:cubicBezTo>
                  <a:cubicBezTo>
                    <a:pt x="569275" y="26639"/>
                    <a:pt x="580912" y="32337"/>
                    <a:pt x="591171" y="40062"/>
                  </a:cubicBezTo>
                  <a:cubicBezTo>
                    <a:pt x="592163" y="41137"/>
                    <a:pt x="592956" y="42379"/>
                    <a:pt x="593515" y="43729"/>
                  </a:cubicBezTo>
                  <a:lnTo>
                    <a:pt x="617003" y="188090"/>
                  </a:lnTo>
                  <a:lnTo>
                    <a:pt x="633567" y="171450"/>
                  </a:lnTo>
                  <a:lnTo>
                    <a:pt x="612136" y="39843"/>
                  </a:lnTo>
                  <a:cubicBezTo>
                    <a:pt x="610611" y="33800"/>
                    <a:pt x="607140" y="28428"/>
                    <a:pt x="602259" y="24555"/>
                  </a:cubicBezTo>
                  <a:cubicBezTo>
                    <a:pt x="590101" y="15448"/>
                    <a:pt x="576320" y="8737"/>
                    <a:pt x="561654" y="4782"/>
                  </a:cubicBezTo>
                  <a:cubicBezTo>
                    <a:pt x="550228" y="1762"/>
                    <a:pt x="538475" y="156"/>
                    <a:pt x="526659" y="0"/>
                  </a:cubicBezTo>
                  <a:cubicBezTo>
                    <a:pt x="515086" y="98"/>
                    <a:pt x="503578" y="1732"/>
                    <a:pt x="492435" y="4858"/>
                  </a:cubicBezTo>
                  <a:cubicBezTo>
                    <a:pt x="477816" y="8817"/>
                    <a:pt x="464082" y="15518"/>
                    <a:pt x="451964" y="24603"/>
                  </a:cubicBezTo>
                  <a:cubicBezTo>
                    <a:pt x="446856" y="28526"/>
                    <a:pt x="443317" y="34143"/>
                    <a:pt x="441981" y="40443"/>
                  </a:cubicBezTo>
                  <a:lnTo>
                    <a:pt x="422503" y="143951"/>
                  </a:lnTo>
                  <a:cubicBezTo>
                    <a:pt x="422446" y="144247"/>
                    <a:pt x="422360" y="144247"/>
                    <a:pt x="422312" y="143951"/>
                  </a:cubicBezTo>
                  <a:lnTo>
                    <a:pt x="405653" y="39881"/>
                  </a:lnTo>
                  <a:cubicBezTo>
                    <a:pt x="404129" y="33839"/>
                    <a:pt x="400657" y="28466"/>
                    <a:pt x="395776" y="24594"/>
                  </a:cubicBezTo>
                  <a:cubicBezTo>
                    <a:pt x="383619" y="15484"/>
                    <a:pt x="369838" y="8773"/>
                    <a:pt x="355171" y="4820"/>
                  </a:cubicBezTo>
                  <a:cubicBezTo>
                    <a:pt x="343750" y="1788"/>
                    <a:pt x="332000" y="170"/>
                    <a:pt x="320185" y="0"/>
                  </a:cubicBezTo>
                  <a:cubicBezTo>
                    <a:pt x="308612" y="96"/>
                    <a:pt x="297104" y="1730"/>
                    <a:pt x="285962" y="4858"/>
                  </a:cubicBezTo>
                  <a:cubicBezTo>
                    <a:pt x="271354" y="8818"/>
                    <a:pt x="257634" y="15519"/>
                    <a:pt x="245528" y="24603"/>
                  </a:cubicBezTo>
                  <a:cubicBezTo>
                    <a:pt x="240414" y="28522"/>
                    <a:pt x="236871" y="34140"/>
                    <a:pt x="235537" y="40443"/>
                  </a:cubicBezTo>
                  <a:lnTo>
                    <a:pt x="215267" y="148009"/>
                  </a:lnTo>
                  <a:cubicBezTo>
                    <a:pt x="215267" y="148285"/>
                    <a:pt x="215134" y="148285"/>
                    <a:pt x="215077" y="148009"/>
                  </a:cubicBezTo>
                  <a:lnTo>
                    <a:pt x="194741" y="39900"/>
                  </a:lnTo>
                  <a:cubicBezTo>
                    <a:pt x="193351" y="33796"/>
                    <a:pt x="189849" y="28378"/>
                    <a:pt x="184854" y="24603"/>
                  </a:cubicBezTo>
                  <a:cubicBezTo>
                    <a:pt x="172758" y="15520"/>
                    <a:pt x="159042" y="8825"/>
                    <a:pt x="144439" y="4877"/>
                  </a:cubicBezTo>
                  <a:cubicBezTo>
                    <a:pt x="133277" y="1735"/>
                    <a:pt x="121745" y="94"/>
                    <a:pt x="110149" y="0"/>
                  </a:cubicBezTo>
                  <a:cubicBezTo>
                    <a:pt x="98285" y="172"/>
                    <a:pt x="86487" y="1804"/>
                    <a:pt x="75021" y="4858"/>
                  </a:cubicBezTo>
                  <a:cubicBezTo>
                    <a:pt x="60578" y="8750"/>
                    <a:pt x="47004" y="15343"/>
                    <a:pt x="35016" y="24289"/>
                  </a:cubicBezTo>
                  <a:cubicBezTo>
                    <a:pt x="29752" y="28337"/>
                    <a:pt x="26050" y="34081"/>
                    <a:pt x="24539" y="40548"/>
                  </a:cubicBezTo>
                  <a:lnTo>
                    <a:pt x="507" y="176936"/>
                  </a:lnTo>
                  <a:cubicBezTo>
                    <a:pt x="-1975" y="190923"/>
                    <a:pt x="4816" y="204920"/>
                    <a:pt x="17338" y="211626"/>
                  </a:cubicBezTo>
                  <a:close/>
                </a:path>
              </a:pathLst>
            </a:custGeom>
            <a:grpFill/>
            <a:ln w="9525" cap="flat">
              <a:noFill/>
              <a:prstDash val="solid"/>
              <a:miter/>
            </a:ln>
          </p:spPr>
          <p:txBody>
            <a:bodyPr rtlCol="0" anchor="ctr"/>
            <a:lstStyle/>
            <a:p>
              <a:endParaRPr lang="fr-BE"/>
            </a:p>
          </p:txBody>
        </p:sp>
        <p:sp>
          <p:nvSpPr>
            <p:cNvPr id="86" name="Forme libre : forme 85">
              <a:extLst>
                <a:ext uri="{FF2B5EF4-FFF2-40B4-BE49-F238E27FC236}">
                  <a16:creationId xmlns:a16="http://schemas.microsoft.com/office/drawing/2014/main" id="{BB2BEC06-5212-6238-40B3-F4318FFCE13F}"/>
                </a:ext>
              </a:extLst>
            </p:cNvPr>
            <p:cNvSpPr/>
            <p:nvPr/>
          </p:nvSpPr>
          <p:spPr>
            <a:xfrm>
              <a:off x="597127" y="4403256"/>
              <a:ext cx="95250" cy="95250"/>
            </a:xfrm>
            <a:custGeom>
              <a:avLst/>
              <a:gdLst>
                <a:gd name="connsiteX0" fmla="*/ 47625 w 95250"/>
                <a:gd name="connsiteY0" fmla="*/ 95250 h 95250"/>
                <a:gd name="connsiteX1" fmla="*/ 0 w 95250"/>
                <a:gd name="connsiteY1" fmla="*/ 47625 h 95250"/>
                <a:gd name="connsiteX2" fmla="*/ 47625 w 95250"/>
                <a:gd name="connsiteY2" fmla="*/ 0 h 95250"/>
                <a:gd name="connsiteX3" fmla="*/ 95250 w 95250"/>
                <a:gd name="connsiteY3" fmla="*/ 47625 h 95250"/>
                <a:gd name="connsiteX4" fmla="*/ 47625 w 95250"/>
                <a:gd name="connsiteY4" fmla="*/ 95250 h 95250"/>
                <a:gd name="connsiteX5" fmla="*/ 47625 w 95250"/>
                <a:gd name="connsiteY5" fmla="*/ 19050 h 95250"/>
                <a:gd name="connsiteX6" fmla="*/ 19050 w 95250"/>
                <a:gd name="connsiteY6" fmla="*/ 47625 h 95250"/>
                <a:gd name="connsiteX7" fmla="*/ 47625 w 95250"/>
                <a:gd name="connsiteY7" fmla="*/ 76200 h 95250"/>
                <a:gd name="connsiteX8" fmla="*/ 76200 w 95250"/>
                <a:gd name="connsiteY8" fmla="*/ 47625 h 95250"/>
                <a:gd name="connsiteX9" fmla="*/ 47625 w 95250"/>
                <a:gd name="connsiteY9" fmla="*/ 190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7625" y="95250"/>
                  </a:moveTo>
                  <a:cubicBezTo>
                    <a:pt x="21323" y="95250"/>
                    <a:pt x="0" y="73927"/>
                    <a:pt x="0" y="47625"/>
                  </a:cubicBezTo>
                  <a:cubicBezTo>
                    <a:pt x="0" y="21323"/>
                    <a:pt x="21323" y="0"/>
                    <a:pt x="47625" y="0"/>
                  </a:cubicBezTo>
                  <a:cubicBezTo>
                    <a:pt x="73927" y="0"/>
                    <a:pt x="95250" y="21323"/>
                    <a:pt x="95250" y="47625"/>
                  </a:cubicBezTo>
                  <a:cubicBezTo>
                    <a:pt x="95219" y="73915"/>
                    <a:pt x="73915" y="95219"/>
                    <a:pt x="47625" y="95250"/>
                  </a:cubicBezTo>
                  <a:close/>
                  <a:moveTo>
                    <a:pt x="47625" y="19050"/>
                  </a:moveTo>
                  <a:cubicBezTo>
                    <a:pt x="31843" y="19050"/>
                    <a:pt x="19050" y="31843"/>
                    <a:pt x="19050" y="47625"/>
                  </a:cubicBezTo>
                  <a:cubicBezTo>
                    <a:pt x="19050" y="63407"/>
                    <a:pt x="31843" y="76200"/>
                    <a:pt x="47625" y="76200"/>
                  </a:cubicBezTo>
                  <a:cubicBezTo>
                    <a:pt x="63407" y="76200"/>
                    <a:pt x="76200" y="63407"/>
                    <a:pt x="76200" y="47625"/>
                  </a:cubicBezTo>
                  <a:cubicBezTo>
                    <a:pt x="76200" y="31843"/>
                    <a:pt x="63407" y="19050"/>
                    <a:pt x="47625" y="19050"/>
                  </a:cubicBezTo>
                  <a:close/>
                </a:path>
              </a:pathLst>
            </a:custGeom>
            <a:grpFill/>
            <a:ln w="9525" cap="flat">
              <a:noFill/>
              <a:prstDash val="solid"/>
              <a:miter/>
            </a:ln>
          </p:spPr>
          <p:txBody>
            <a:bodyPr rtlCol="0" anchor="ctr"/>
            <a:lstStyle/>
            <a:p>
              <a:endParaRPr lang="fr-BE"/>
            </a:p>
          </p:txBody>
        </p:sp>
        <p:sp>
          <p:nvSpPr>
            <p:cNvPr id="87" name="Forme libre : forme 86">
              <a:extLst>
                <a:ext uri="{FF2B5EF4-FFF2-40B4-BE49-F238E27FC236}">
                  <a16:creationId xmlns:a16="http://schemas.microsoft.com/office/drawing/2014/main" id="{9C189C6A-1C34-CB02-D960-7583B97A96A1}"/>
                </a:ext>
              </a:extLst>
            </p:cNvPr>
            <p:cNvSpPr/>
            <p:nvPr/>
          </p:nvSpPr>
          <p:spPr>
            <a:xfrm>
              <a:off x="387577" y="4403256"/>
              <a:ext cx="95250" cy="95250"/>
            </a:xfrm>
            <a:custGeom>
              <a:avLst/>
              <a:gdLst>
                <a:gd name="connsiteX0" fmla="*/ 47625 w 95250"/>
                <a:gd name="connsiteY0" fmla="*/ 95250 h 95250"/>
                <a:gd name="connsiteX1" fmla="*/ 0 w 95250"/>
                <a:gd name="connsiteY1" fmla="*/ 47625 h 95250"/>
                <a:gd name="connsiteX2" fmla="*/ 47625 w 95250"/>
                <a:gd name="connsiteY2" fmla="*/ 0 h 95250"/>
                <a:gd name="connsiteX3" fmla="*/ 95250 w 95250"/>
                <a:gd name="connsiteY3" fmla="*/ 47625 h 95250"/>
                <a:gd name="connsiteX4" fmla="*/ 47625 w 95250"/>
                <a:gd name="connsiteY4" fmla="*/ 95250 h 95250"/>
                <a:gd name="connsiteX5" fmla="*/ 47625 w 95250"/>
                <a:gd name="connsiteY5" fmla="*/ 19050 h 95250"/>
                <a:gd name="connsiteX6" fmla="*/ 19050 w 95250"/>
                <a:gd name="connsiteY6" fmla="*/ 47625 h 95250"/>
                <a:gd name="connsiteX7" fmla="*/ 47625 w 95250"/>
                <a:gd name="connsiteY7" fmla="*/ 76200 h 95250"/>
                <a:gd name="connsiteX8" fmla="*/ 76200 w 95250"/>
                <a:gd name="connsiteY8" fmla="*/ 47625 h 95250"/>
                <a:gd name="connsiteX9" fmla="*/ 47625 w 95250"/>
                <a:gd name="connsiteY9" fmla="*/ 190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7625" y="95250"/>
                  </a:moveTo>
                  <a:cubicBezTo>
                    <a:pt x="21323" y="95250"/>
                    <a:pt x="0" y="73927"/>
                    <a:pt x="0" y="47625"/>
                  </a:cubicBezTo>
                  <a:cubicBezTo>
                    <a:pt x="0" y="21323"/>
                    <a:pt x="21323" y="0"/>
                    <a:pt x="47625" y="0"/>
                  </a:cubicBezTo>
                  <a:cubicBezTo>
                    <a:pt x="73927" y="0"/>
                    <a:pt x="95250" y="21323"/>
                    <a:pt x="95250" y="47625"/>
                  </a:cubicBezTo>
                  <a:cubicBezTo>
                    <a:pt x="95219" y="73915"/>
                    <a:pt x="73915" y="95219"/>
                    <a:pt x="47625" y="95250"/>
                  </a:cubicBezTo>
                  <a:close/>
                  <a:moveTo>
                    <a:pt x="47625" y="19050"/>
                  </a:moveTo>
                  <a:cubicBezTo>
                    <a:pt x="31843" y="19050"/>
                    <a:pt x="19050" y="31843"/>
                    <a:pt x="19050" y="47625"/>
                  </a:cubicBezTo>
                  <a:cubicBezTo>
                    <a:pt x="19050" y="63407"/>
                    <a:pt x="31843" y="76200"/>
                    <a:pt x="47625" y="76200"/>
                  </a:cubicBezTo>
                  <a:cubicBezTo>
                    <a:pt x="63407" y="76200"/>
                    <a:pt x="76200" y="63407"/>
                    <a:pt x="76200" y="47625"/>
                  </a:cubicBezTo>
                  <a:cubicBezTo>
                    <a:pt x="76200" y="31843"/>
                    <a:pt x="63407" y="19050"/>
                    <a:pt x="47625" y="19050"/>
                  </a:cubicBezTo>
                  <a:close/>
                </a:path>
              </a:pathLst>
            </a:custGeom>
            <a:grpFill/>
            <a:ln w="9525" cap="flat">
              <a:noFill/>
              <a:prstDash val="solid"/>
              <a:miter/>
            </a:ln>
          </p:spPr>
          <p:txBody>
            <a:bodyPr rtlCol="0" anchor="ctr"/>
            <a:lstStyle/>
            <a:p>
              <a:endParaRPr lang="fr-BE"/>
            </a:p>
          </p:txBody>
        </p:sp>
        <p:sp>
          <p:nvSpPr>
            <p:cNvPr id="88" name="Forme libre : forme 87">
              <a:extLst>
                <a:ext uri="{FF2B5EF4-FFF2-40B4-BE49-F238E27FC236}">
                  <a16:creationId xmlns:a16="http://schemas.microsoft.com/office/drawing/2014/main" id="{0B323C1E-5558-A958-EC02-9B559D2002F4}"/>
                </a:ext>
              </a:extLst>
            </p:cNvPr>
            <p:cNvSpPr/>
            <p:nvPr/>
          </p:nvSpPr>
          <p:spPr>
            <a:xfrm>
              <a:off x="803610" y="4403256"/>
              <a:ext cx="95249" cy="95250"/>
            </a:xfrm>
            <a:custGeom>
              <a:avLst/>
              <a:gdLst>
                <a:gd name="connsiteX0" fmla="*/ 47625 w 95249"/>
                <a:gd name="connsiteY0" fmla="*/ 95250 h 95250"/>
                <a:gd name="connsiteX1" fmla="*/ 0 w 95249"/>
                <a:gd name="connsiteY1" fmla="*/ 47625 h 95250"/>
                <a:gd name="connsiteX2" fmla="*/ 47625 w 95249"/>
                <a:gd name="connsiteY2" fmla="*/ 0 h 95250"/>
                <a:gd name="connsiteX3" fmla="*/ 95250 w 95249"/>
                <a:gd name="connsiteY3" fmla="*/ 47625 h 95250"/>
                <a:gd name="connsiteX4" fmla="*/ 47625 w 95249"/>
                <a:gd name="connsiteY4" fmla="*/ 95250 h 95250"/>
                <a:gd name="connsiteX5" fmla="*/ 47625 w 95249"/>
                <a:gd name="connsiteY5" fmla="*/ 19050 h 95250"/>
                <a:gd name="connsiteX6" fmla="*/ 19050 w 95249"/>
                <a:gd name="connsiteY6" fmla="*/ 47625 h 95250"/>
                <a:gd name="connsiteX7" fmla="*/ 47625 w 95249"/>
                <a:gd name="connsiteY7" fmla="*/ 76200 h 95250"/>
                <a:gd name="connsiteX8" fmla="*/ 76200 w 95249"/>
                <a:gd name="connsiteY8" fmla="*/ 47625 h 95250"/>
                <a:gd name="connsiteX9" fmla="*/ 47625 w 95249"/>
                <a:gd name="connsiteY9" fmla="*/ 1905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49" h="95250">
                  <a:moveTo>
                    <a:pt x="47625" y="95250"/>
                  </a:moveTo>
                  <a:cubicBezTo>
                    <a:pt x="21323" y="95250"/>
                    <a:pt x="0" y="73927"/>
                    <a:pt x="0" y="47625"/>
                  </a:cubicBezTo>
                  <a:cubicBezTo>
                    <a:pt x="0" y="21323"/>
                    <a:pt x="21323" y="0"/>
                    <a:pt x="47625" y="0"/>
                  </a:cubicBezTo>
                  <a:cubicBezTo>
                    <a:pt x="73927" y="0"/>
                    <a:pt x="95250" y="21323"/>
                    <a:pt x="95250" y="47625"/>
                  </a:cubicBezTo>
                  <a:cubicBezTo>
                    <a:pt x="95219" y="73915"/>
                    <a:pt x="73914" y="95219"/>
                    <a:pt x="47625" y="95250"/>
                  </a:cubicBezTo>
                  <a:close/>
                  <a:moveTo>
                    <a:pt x="47625" y="19050"/>
                  </a:moveTo>
                  <a:cubicBezTo>
                    <a:pt x="31843" y="19050"/>
                    <a:pt x="19050" y="31843"/>
                    <a:pt x="19050" y="47625"/>
                  </a:cubicBezTo>
                  <a:cubicBezTo>
                    <a:pt x="19050" y="63407"/>
                    <a:pt x="31843" y="76200"/>
                    <a:pt x="47625" y="76200"/>
                  </a:cubicBezTo>
                  <a:cubicBezTo>
                    <a:pt x="63407" y="76200"/>
                    <a:pt x="76200" y="63407"/>
                    <a:pt x="76200" y="47625"/>
                  </a:cubicBezTo>
                  <a:cubicBezTo>
                    <a:pt x="76200" y="31843"/>
                    <a:pt x="63407" y="19050"/>
                    <a:pt x="47625" y="19050"/>
                  </a:cubicBezTo>
                  <a:close/>
                </a:path>
              </a:pathLst>
            </a:custGeom>
            <a:grpFill/>
            <a:ln w="9525" cap="flat">
              <a:noFill/>
              <a:prstDash val="solid"/>
              <a:miter/>
            </a:ln>
          </p:spPr>
          <p:txBody>
            <a:bodyPr rtlCol="0" anchor="ctr"/>
            <a:lstStyle/>
            <a:p>
              <a:endParaRPr lang="fr-BE"/>
            </a:p>
          </p:txBody>
        </p:sp>
        <p:sp>
          <p:nvSpPr>
            <p:cNvPr id="89" name="Forme libre : forme 88">
              <a:extLst>
                <a:ext uri="{FF2B5EF4-FFF2-40B4-BE49-F238E27FC236}">
                  <a16:creationId xmlns:a16="http://schemas.microsoft.com/office/drawing/2014/main" id="{380AA701-4A56-6117-4763-925C674133D7}"/>
                </a:ext>
              </a:extLst>
            </p:cNvPr>
            <p:cNvSpPr/>
            <p:nvPr/>
          </p:nvSpPr>
          <p:spPr>
            <a:xfrm>
              <a:off x="351267" y="4584192"/>
              <a:ext cx="167906" cy="352672"/>
            </a:xfrm>
            <a:custGeom>
              <a:avLst/>
              <a:gdLst>
                <a:gd name="connsiteX0" fmla="*/ 36338 w 167906"/>
                <a:gd name="connsiteY0" fmla="*/ 209750 h 352672"/>
                <a:gd name="connsiteX1" fmla="*/ 36338 w 167906"/>
                <a:gd name="connsiteY1" fmla="*/ 352673 h 352672"/>
                <a:gd name="connsiteX2" fmla="*/ 64027 w 167906"/>
                <a:gd name="connsiteY2" fmla="*/ 352673 h 352672"/>
                <a:gd name="connsiteX3" fmla="*/ 93459 w 167906"/>
                <a:gd name="connsiteY3" fmla="*/ 323231 h 352672"/>
                <a:gd name="connsiteX4" fmla="*/ 93459 w 167906"/>
                <a:gd name="connsiteY4" fmla="*/ 209750 h 352672"/>
                <a:gd name="connsiteX5" fmla="*/ 112509 w 167906"/>
                <a:gd name="connsiteY5" fmla="*/ 209750 h 352672"/>
                <a:gd name="connsiteX6" fmla="*/ 112509 w 167906"/>
                <a:gd name="connsiteY6" fmla="*/ 304152 h 352672"/>
                <a:gd name="connsiteX7" fmla="*/ 131559 w 167906"/>
                <a:gd name="connsiteY7" fmla="*/ 285102 h 352672"/>
                <a:gd name="connsiteX8" fmla="*/ 131559 w 167906"/>
                <a:gd name="connsiteY8" fmla="*/ 209750 h 352672"/>
                <a:gd name="connsiteX9" fmla="*/ 167907 w 167906"/>
                <a:gd name="connsiteY9" fmla="*/ 209750 h 352672"/>
                <a:gd name="connsiteX10" fmla="*/ 131588 w 167906"/>
                <a:gd name="connsiteY10" fmla="*/ 78867 h 352672"/>
                <a:gd name="connsiteX11" fmla="*/ 131588 w 167906"/>
                <a:gd name="connsiteY11" fmla="*/ 9563 h 352672"/>
                <a:gd name="connsiteX12" fmla="*/ 122063 w 167906"/>
                <a:gd name="connsiteY12" fmla="*/ 38 h 352672"/>
                <a:gd name="connsiteX13" fmla="*/ 112538 w 167906"/>
                <a:gd name="connsiteY13" fmla="*/ 9563 h 352672"/>
                <a:gd name="connsiteX14" fmla="*/ 112538 w 167906"/>
                <a:gd name="connsiteY14" fmla="*/ 80172 h 352672"/>
                <a:gd name="connsiteX15" fmla="*/ 142885 w 167906"/>
                <a:gd name="connsiteY15" fmla="*/ 190662 h 352672"/>
                <a:gd name="connsiteX16" fmla="*/ 25051 w 167906"/>
                <a:gd name="connsiteY16" fmla="*/ 190662 h 352672"/>
                <a:gd name="connsiteX17" fmla="*/ 55388 w 167906"/>
                <a:gd name="connsiteY17" fmla="*/ 81429 h 352672"/>
                <a:gd name="connsiteX18" fmla="*/ 55388 w 167906"/>
                <a:gd name="connsiteY18" fmla="*/ 9525 h 352672"/>
                <a:gd name="connsiteX19" fmla="*/ 45863 w 167906"/>
                <a:gd name="connsiteY19" fmla="*/ 0 h 352672"/>
                <a:gd name="connsiteX20" fmla="*/ 36338 w 167906"/>
                <a:gd name="connsiteY20" fmla="*/ 9525 h 352672"/>
                <a:gd name="connsiteX21" fmla="*/ 36338 w 167906"/>
                <a:gd name="connsiteY21" fmla="*/ 78829 h 352672"/>
                <a:gd name="connsiteX22" fmla="*/ 0 w 167906"/>
                <a:gd name="connsiteY22" fmla="*/ 209750 h 352672"/>
                <a:gd name="connsiteX23" fmla="*/ 55388 w 167906"/>
                <a:gd name="connsiteY23" fmla="*/ 209750 h 352672"/>
                <a:gd name="connsiteX24" fmla="*/ 74438 w 167906"/>
                <a:gd name="connsiteY24" fmla="*/ 209750 h 352672"/>
                <a:gd name="connsiteX25" fmla="*/ 74438 w 167906"/>
                <a:gd name="connsiteY25" fmla="*/ 333623 h 352672"/>
                <a:gd name="connsiteX26" fmla="*/ 55388 w 167906"/>
                <a:gd name="connsiteY26" fmla="*/ 333623 h 35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7906" h="352672">
                  <a:moveTo>
                    <a:pt x="36338" y="209750"/>
                  </a:moveTo>
                  <a:lnTo>
                    <a:pt x="36338" y="352673"/>
                  </a:lnTo>
                  <a:lnTo>
                    <a:pt x="64027" y="352673"/>
                  </a:lnTo>
                  <a:lnTo>
                    <a:pt x="93459" y="323231"/>
                  </a:lnTo>
                  <a:lnTo>
                    <a:pt x="93459" y="209750"/>
                  </a:lnTo>
                  <a:lnTo>
                    <a:pt x="112509" y="209750"/>
                  </a:lnTo>
                  <a:lnTo>
                    <a:pt x="112509" y="304152"/>
                  </a:lnTo>
                  <a:lnTo>
                    <a:pt x="131559" y="285102"/>
                  </a:lnTo>
                  <a:lnTo>
                    <a:pt x="131559" y="209750"/>
                  </a:lnTo>
                  <a:lnTo>
                    <a:pt x="167907" y="209750"/>
                  </a:lnTo>
                  <a:lnTo>
                    <a:pt x="131588" y="78867"/>
                  </a:lnTo>
                  <a:lnTo>
                    <a:pt x="131588" y="9563"/>
                  </a:lnTo>
                  <a:cubicBezTo>
                    <a:pt x="131588" y="4302"/>
                    <a:pt x="127324" y="38"/>
                    <a:pt x="122063" y="38"/>
                  </a:cubicBezTo>
                  <a:cubicBezTo>
                    <a:pt x="116802" y="38"/>
                    <a:pt x="112538" y="4302"/>
                    <a:pt x="112538" y="9563"/>
                  </a:cubicBezTo>
                  <a:lnTo>
                    <a:pt x="112538" y="80172"/>
                  </a:lnTo>
                  <a:lnTo>
                    <a:pt x="142885" y="190662"/>
                  </a:lnTo>
                  <a:lnTo>
                    <a:pt x="25051" y="190662"/>
                  </a:lnTo>
                  <a:lnTo>
                    <a:pt x="55388" y="81429"/>
                  </a:lnTo>
                  <a:lnTo>
                    <a:pt x="55388" y="9525"/>
                  </a:lnTo>
                  <a:cubicBezTo>
                    <a:pt x="55388" y="4264"/>
                    <a:pt x="51124" y="0"/>
                    <a:pt x="45863" y="0"/>
                  </a:cubicBezTo>
                  <a:cubicBezTo>
                    <a:pt x="40602" y="0"/>
                    <a:pt x="36338" y="4264"/>
                    <a:pt x="36338" y="9525"/>
                  </a:cubicBezTo>
                  <a:lnTo>
                    <a:pt x="36338" y="78829"/>
                  </a:lnTo>
                  <a:lnTo>
                    <a:pt x="0" y="209750"/>
                  </a:lnTo>
                  <a:close/>
                  <a:moveTo>
                    <a:pt x="55388" y="209750"/>
                  </a:moveTo>
                  <a:lnTo>
                    <a:pt x="74438" y="209750"/>
                  </a:lnTo>
                  <a:lnTo>
                    <a:pt x="74438" y="333623"/>
                  </a:lnTo>
                  <a:lnTo>
                    <a:pt x="55388" y="333623"/>
                  </a:lnTo>
                  <a:close/>
                </a:path>
              </a:pathLst>
            </a:custGeom>
            <a:grpFill/>
            <a:ln w="9525" cap="flat">
              <a:noFill/>
              <a:prstDash val="solid"/>
              <a:miter/>
            </a:ln>
          </p:spPr>
          <p:txBody>
            <a:bodyPr rtlCol="0" anchor="ctr"/>
            <a:lstStyle/>
            <a:p>
              <a:endParaRPr lang="fr-BE"/>
            </a:p>
          </p:txBody>
        </p:sp>
        <p:sp>
          <p:nvSpPr>
            <p:cNvPr id="90" name="Forme libre : forme 89">
              <a:extLst>
                <a:ext uri="{FF2B5EF4-FFF2-40B4-BE49-F238E27FC236}">
                  <a16:creationId xmlns:a16="http://schemas.microsoft.com/office/drawing/2014/main" id="{CCA254C6-F9C8-8C9A-D98C-6E3CBF898647}"/>
                </a:ext>
              </a:extLst>
            </p:cNvPr>
            <p:cNvSpPr/>
            <p:nvPr/>
          </p:nvSpPr>
          <p:spPr>
            <a:xfrm>
              <a:off x="354960" y="4565181"/>
              <a:ext cx="781167" cy="485892"/>
            </a:xfrm>
            <a:custGeom>
              <a:avLst/>
              <a:gdLst>
                <a:gd name="connsiteX0" fmla="*/ 647817 w 781167"/>
                <a:gd name="connsiteY0" fmla="*/ 0 h 485892"/>
                <a:gd name="connsiteX1" fmla="*/ 638292 w 781167"/>
                <a:gd name="connsiteY1" fmla="*/ 9525 h 485892"/>
                <a:gd name="connsiteX2" fmla="*/ 647817 w 781167"/>
                <a:gd name="connsiteY2" fmla="*/ 19050 h 485892"/>
                <a:gd name="connsiteX3" fmla="*/ 748420 w 781167"/>
                <a:gd name="connsiteY3" fmla="*/ 19050 h 485892"/>
                <a:gd name="connsiteX4" fmla="*/ 748487 w 781167"/>
                <a:gd name="connsiteY4" fmla="*/ 19212 h 485892"/>
                <a:gd name="connsiteX5" fmla="*/ 428742 w 781167"/>
                <a:gd name="connsiteY5" fmla="*/ 338957 h 485892"/>
                <a:gd name="connsiteX6" fmla="*/ 281105 w 781167"/>
                <a:gd name="connsiteY6" fmla="*/ 191319 h 485892"/>
                <a:gd name="connsiteX7" fmla="*/ 2908 w 781167"/>
                <a:gd name="connsiteY7" fmla="*/ 469516 h 485892"/>
                <a:gd name="connsiteX8" fmla="*/ 2674 w 781167"/>
                <a:gd name="connsiteY8" fmla="*/ 482984 h 485892"/>
                <a:gd name="connsiteX9" fmla="*/ 16142 w 781167"/>
                <a:gd name="connsiteY9" fmla="*/ 483218 h 485892"/>
                <a:gd name="connsiteX10" fmla="*/ 16376 w 781167"/>
                <a:gd name="connsiteY10" fmla="*/ 482984 h 485892"/>
                <a:gd name="connsiteX11" fmla="*/ 281105 w 781167"/>
                <a:gd name="connsiteY11" fmla="*/ 218256 h 485892"/>
                <a:gd name="connsiteX12" fmla="*/ 428742 w 781167"/>
                <a:gd name="connsiteY12" fmla="*/ 365893 h 485892"/>
                <a:gd name="connsiteX13" fmla="*/ 761955 w 781167"/>
                <a:gd name="connsiteY13" fmla="*/ 32680 h 485892"/>
                <a:gd name="connsiteX14" fmla="*/ 762117 w 781167"/>
                <a:gd name="connsiteY14" fmla="*/ 32747 h 485892"/>
                <a:gd name="connsiteX15" fmla="*/ 762117 w 781167"/>
                <a:gd name="connsiteY15" fmla="*/ 133350 h 485892"/>
                <a:gd name="connsiteX16" fmla="*/ 771642 w 781167"/>
                <a:gd name="connsiteY16" fmla="*/ 142875 h 485892"/>
                <a:gd name="connsiteX17" fmla="*/ 781167 w 781167"/>
                <a:gd name="connsiteY17" fmla="*/ 133350 h 485892"/>
                <a:gd name="connsiteX18" fmla="*/ 781167 w 781167"/>
                <a:gd name="connsiteY18" fmla="*/ 0 h 48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1167" h="485892">
                  <a:moveTo>
                    <a:pt x="647817" y="0"/>
                  </a:moveTo>
                  <a:cubicBezTo>
                    <a:pt x="642556" y="0"/>
                    <a:pt x="638292" y="4264"/>
                    <a:pt x="638292" y="9525"/>
                  </a:cubicBezTo>
                  <a:cubicBezTo>
                    <a:pt x="638292" y="14786"/>
                    <a:pt x="642556" y="19050"/>
                    <a:pt x="647817" y="19050"/>
                  </a:cubicBezTo>
                  <a:lnTo>
                    <a:pt x="748420" y="19050"/>
                  </a:lnTo>
                  <a:cubicBezTo>
                    <a:pt x="748544" y="19050"/>
                    <a:pt x="748573" y="19126"/>
                    <a:pt x="748487" y="19212"/>
                  </a:cubicBezTo>
                  <a:lnTo>
                    <a:pt x="428742" y="338957"/>
                  </a:lnTo>
                  <a:lnTo>
                    <a:pt x="281105" y="191319"/>
                  </a:lnTo>
                  <a:lnTo>
                    <a:pt x="2908" y="469516"/>
                  </a:lnTo>
                  <a:cubicBezTo>
                    <a:pt x="-876" y="473171"/>
                    <a:pt x="-981" y="479200"/>
                    <a:pt x="2674" y="482984"/>
                  </a:cubicBezTo>
                  <a:cubicBezTo>
                    <a:pt x="6328" y="486768"/>
                    <a:pt x="12358" y="486873"/>
                    <a:pt x="16142" y="483218"/>
                  </a:cubicBezTo>
                  <a:cubicBezTo>
                    <a:pt x="16222" y="483141"/>
                    <a:pt x="16300" y="483063"/>
                    <a:pt x="16376" y="482984"/>
                  </a:cubicBezTo>
                  <a:lnTo>
                    <a:pt x="281105" y="218256"/>
                  </a:lnTo>
                  <a:lnTo>
                    <a:pt x="428742" y="365893"/>
                  </a:lnTo>
                  <a:lnTo>
                    <a:pt x="761955" y="32680"/>
                  </a:lnTo>
                  <a:cubicBezTo>
                    <a:pt x="762041" y="32595"/>
                    <a:pt x="762117" y="32623"/>
                    <a:pt x="762117" y="32747"/>
                  </a:cubicBezTo>
                  <a:lnTo>
                    <a:pt x="762117" y="133350"/>
                  </a:lnTo>
                  <a:cubicBezTo>
                    <a:pt x="762117" y="138611"/>
                    <a:pt x="766381" y="142875"/>
                    <a:pt x="771642" y="142875"/>
                  </a:cubicBezTo>
                  <a:cubicBezTo>
                    <a:pt x="776903" y="142875"/>
                    <a:pt x="781167" y="138611"/>
                    <a:pt x="781167" y="133350"/>
                  </a:cubicBezTo>
                  <a:lnTo>
                    <a:pt x="781167" y="0"/>
                  </a:lnTo>
                  <a:close/>
                </a:path>
              </a:pathLst>
            </a:custGeom>
            <a:grpFill/>
            <a:ln w="9525" cap="flat">
              <a:noFill/>
              <a:prstDash val="solid"/>
              <a:miter/>
            </a:ln>
          </p:spPr>
          <p:txBody>
            <a:bodyPr rtlCol="0" anchor="ctr"/>
            <a:lstStyle/>
            <a:p>
              <a:endParaRPr lang="fr-BE"/>
            </a:p>
          </p:txBody>
        </p:sp>
      </p:grpSp>
    </p:spTree>
    <p:extLst>
      <p:ext uri="{BB962C8B-B14F-4D97-AF65-F5344CB8AC3E}">
        <p14:creationId xmlns:p14="http://schemas.microsoft.com/office/powerpoint/2010/main" val="186237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69" name="Graphique 14" descr="Couronne avec un remplissage uni">
            <a:extLst>
              <a:ext uri="{FF2B5EF4-FFF2-40B4-BE49-F238E27FC236}">
                <a16:creationId xmlns:a16="http://schemas.microsoft.com/office/drawing/2014/main" id="{D89B62D7-B345-89B8-5B0F-D84A13B383CF}"/>
              </a:ext>
            </a:extLst>
          </p:cNvPr>
          <p:cNvGrpSpPr/>
          <p:nvPr/>
        </p:nvGrpSpPr>
        <p:grpSpPr>
          <a:xfrm>
            <a:off x="10241280" y="4936455"/>
            <a:ext cx="2073241" cy="2097162"/>
            <a:chOff x="5370730" y="4150922"/>
            <a:chExt cx="1157741" cy="1171099"/>
          </a:xfrm>
          <a:solidFill>
            <a:srgbClr val="006F7B">
              <a:alpha val="10000"/>
            </a:srgbClr>
          </a:solidFill>
        </p:grpSpPr>
        <p:sp>
          <p:nvSpPr>
            <p:cNvPr id="70" name="Forme libre : forme 18">
              <a:extLst>
                <a:ext uri="{FF2B5EF4-FFF2-40B4-BE49-F238E27FC236}">
                  <a16:creationId xmlns:a16="http://schemas.microsoft.com/office/drawing/2014/main" id="{E3D8B812-2BA2-0504-BD8A-C815DF738956}"/>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71" name="Forme libre : forme 19">
              <a:extLst>
                <a:ext uri="{FF2B5EF4-FFF2-40B4-BE49-F238E27FC236}">
                  <a16:creationId xmlns:a16="http://schemas.microsoft.com/office/drawing/2014/main" id="{07366456-99E0-C7EC-EE77-A627BF665C2E}"/>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72" name="Forme libre : forme 20">
              <a:extLst>
                <a:ext uri="{FF2B5EF4-FFF2-40B4-BE49-F238E27FC236}">
                  <a16:creationId xmlns:a16="http://schemas.microsoft.com/office/drawing/2014/main" id="{19D4BDA0-F2F6-83EC-3A8F-F74840473E77}"/>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73" name="Forme libre : forme 21">
              <a:extLst>
                <a:ext uri="{FF2B5EF4-FFF2-40B4-BE49-F238E27FC236}">
                  <a16:creationId xmlns:a16="http://schemas.microsoft.com/office/drawing/2014/main" id="{69FA32E5-AFC8-E33B-F854-CC306210B9C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74" name="Forme libre : forme 22">
              <a:extLst>
                <a:ext uri="{FF2B5EF4-FFF2-40B4-BE49-F238E27FC236}">
                  <a16:creationId xmlns:a16="http://schemas.microsoft.com/office/drawing/2014/main" id="{91A2F503-7CDF-F845-8242-C6AECA7E309C}"/>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75" name="Forme libre : forme 23">
              <a:extLst>
                <a:ext uri="{FF2B5EF4-FFF2-40B4-BE49-F238E27FC236}">
                  <a16:creationId xmlns:a16="http://schemas.microsoft.com/office/drawing/2014/main" id="{44E87619-4632-0740-45DF-E4AF1DFC20A2}"/>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76" name="Forme libre : forme 24">
              <a:extLst>
                <a:ext uri="{FF2B5EF4-FFF2-40B4-BE49-F238E27FC236}">
                  <a16:creationId xmlns:a16="http://schemas.microsoft.com/office/drawing/2014/main" id="{F21CE807-E4DB-C0CB-AEE6-3B8EEA56B354}"/>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77" name="Forme libre : forme 25">
              <a:extLst>
                <a:ext uri="{FF2B5EF4-FFF2-40B4-BE49-F238E27FC236}">
                  <a16:creationId xmlns:a16="http://schemas.microsoft.com/office/drawing/2014/main" id="{83A1C87F-3676-F96D-39BE-24DFECAFE469}"/>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78" name="Forme libre : forme 26">
              <a:extLst>
                <a:ext uri="{FF2B5EF4-FFF2-40B4-BE49-F238E27FC236}">
                  <a16:creationId xmlns:a16="http://schemas.microsoft.com/office/drawing/2014/main" id="{46DD8C33-5954-42EA-7801-C2231C93CF79}"/>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9" name="ZoneTexte 8">
            <a:extLst>
              <a:ext uri="{FF2B5EF4-FFF2-40B4-BE49-F238E27FC236}">
                <a16:creationId xmlns:a16="http://schemas.microsoft.com/office/drawing/2014/main" id="{60F9B1DA-C9EE-5D64-BF5D-70C575D729F8}"/>
              </a:ext>
            </a:extLst>
          </p:cNvPr>
          <p:cNvSpPr txBox="1"/>
          <p:nvPr/>
        </p:nvSpPr>
        <p:spPr>
          <a:xfrm>
            <a:off x="1232028" y="1807519"/>
            <a:ext cx="8419971" cy="2603790"/>
          </a:xfrm>
          <a:prstGeom prst="rect">
            <a:avLst/>
          </a:prstGeom>
          <a:noFill/>
        </p:spPr>
        <p:txBody>
          <a:bodyPr wrap="square">
            <a:spAutoFit/>
          </a:bodyPr>
          <a:lstStyle/>
          <a:p>
            <a:pPr>
              <a:lnSpc>
                <a:spcPct val="90000"/>
              </a:lnSpc>
              <a:spcBef>
                <a:spcPts val="600"/>
              </a:spcBef>
            </a:pPr>
            <a:endParaRPr lang="fr-FR" sz="2200" b="1" spc="-1" dirty="0">
              <a:latin typeface="Calibri"/>
            </a:endParaRPr>
          </a:p>
          <a:p>
            <a:pPr marL="342900" indent="-342900">
              <a:lnSpc>
                <a:spcPct val="90000"/>
              </a:lnSpc>
              <a:spcBef>
                <a:spcPts val="600"/>
              </a:spcBef>
              <a:buFont typeface="Wingdings" panose="05000000000000000000" pitchFamily="2" charset="2"/>
              <a:buChar char="Ø"/>
            </a:pPr>
            <a:r>
              <a:rPr lang="fr-FR" spc="-1" dirty="0">
                <a:latin typeface="Calibri"/>
              </a:rPr>
              <a:t>Une formation professionnalisante grâce à laquelle ils se sentent prêts à prendre leurs fonctions</a:t>
            </a:r>
          </a:p>
          <a:p>
            <a:pPr marL="342900" indent="-342900">
              <a:lnSpc>
                <a:spcPct val="90000"/>
              </a:lnSpc>
              <a:spcBef>
                <a:spcPts val="600"/>
              </a:spcBef>
              <a:buFont typeface="Wingdings" panose="05000000000000000000" pitchFamily="2" charset="2"/>
              <a:buChar char="Ø"/>
            </a:pPr>
            <a:r>
              <a:rPr lang="fr-FR" spc="-1" dirty="0">
                <a:latin typeface="Calibri"/>
              </a:rPr>
              <a:t>Un agenda communiqué à l’avance, important dans leurs emplois du temps chargé</a:t>
            </a:r>
          </a:p>
          <a:p>
            <a:pPr marL="342900" indent="-342900">
              <a:lnSpc>
                <a:spcPct val="90000"/>
              </a:lnSpc>
              <a:spcBef>
                <a:spcPts val="600"/>
              </a:spcBef>
              <a:buFont typeface="Wingdings" panose="05000000000000000000" pitchFamily="2" charset="2"/>
              <a:buChar char="Ø"/>
            </a:pPr>
            <a:r>
              <a:rPr lang="fr-FR" spc="-1" dirty="0">
                <a:latin typeface="Calibri"/>
              </a:rPr>
              <a:t>Disponibilité et bienveillance au niveau académique</a:t>
            </a:r>
          </a:p>
          <a:p>
            <a:pPr marL="342900" indent="-342900">
              <a:lnSpc>
                <a:spcPct val="90000"/>
              </a:lnSpc>
              <a:spcBef>
                <a:spcPts val="600"/>
              </a:spcBef>
              <a:buFont typeface="Wingdings" panose="05000000000000000000" pitchFamily="2" charset="2"/>
              <a:buChar char="Ø"/>
            </a:pPr>
            <a:r>
              <a:rPr lang="fr-FR" spc="-1" dirty="0">
                <a:latin typeface="Calibri"/>
              </a:rPr>
              <a:t>Des contenus et des pratiques de recherches différents, un empan assez large</a:t>
            </a:r>
          </a:p>
          <a:p>
            <a:pPr marL="342900" indent="-342900">
              <a:lnSpc>
                <a:spcPct val="90000"/>
              </a:lnSpc>
              <a:spcBef>
                <a:spcPts val="600"/>
              </a:spcBef>
              <a:buFont typeface="Wingdings" panose="05000000000000000000" pitchFamily="2" charset="2"/>
              <a:buChar char="Ø"/>
            </a:pPr>
            <a:r>
              <a:rPr lang="fr-FR" spc="-1" dirty="0">
                <a:latin typeface="Calibri"/>
              </a:rPr>
              <a:t>Possibilité de mettre en pratique les éléments abordés dans les cours</a:t>
            </a:r>
          </a:p>
          <a:p>
            <a:pPr marL="342900" indent="-342900">
              <a:lnSpc>
                <a:spcPct val="90000"/>
              </a:lnSpc>
              <a:spcBef>
                <a:spcPts val="600"/>
              </a:spcBef>
              <a:buFont typeface="Wingdings" panose="05000000000000000000" pitchFamily="2" charset="2"/>
              <a:buChar char="Ø"/>
            </a:pPr>
            <a:r>
              <a:rPr lang="fr-FR" spc="-1" dirty="0">
                <a:latin typeface="Calibri"/>
              </a:rPr>
              <a:t>Importance des stages, au service de la professionnalisation</a:t>
            </a:r>
          </a:p>
        </p:txBody>
      </p:sp>
      <p:grpSp>
        <p:nvGrpSpPr>
          <p:cNvPr id="92" name="Graphique 39" descr="Classe contour">
            <a:extLst>
              <a:ext uri="{FF2B5EF4-FFF2-40B4-BE49-F238E27FC236}">
                <a16:creationId xmlns:a16="http://schemas.microsoft.com/office/drawing/2014/main" id="{ADB70290-DAC1-38EB-F31D-9C6BF4837A43}"/>
              </a:ext>
            </a:extLst>
          </p:cNvPr>
          <p:cNvGrpSpPr/>
          <p:nvPr/>
        </p:nvGrpSpPr>
        <p:grpSpPr>
          <a:xfrm>
            <a:off x="324814" y="353526"/>
            <a:ext cx="794578" cy="742950"/>
            <a:chOff x="-898304" y="2412709"/>
            <a:chExt cx="794578" cy="742950"/>
          </a:xfrm>
          <a:solidFill>
            <a:srgbClr val="156082"/>
          </a:solidFill>
        </p:grpSpPr>
        <p:sp>
          <p:nvSpPr>
            <p:cNvPr id="93" name="Forme libre : forme 92">
              <a:extLst>
                <a:ext uri="{FF2B5EF4-FFF2-40B4-BE49-F238E27FC236}">
                  <a16:creationId xmlns:a16="http://schemas.microsoft.com/office/drawing/2014/main" id="{A787D0B3-970B-1350-DA04-46EC4241C4BA}"/>
                </a:ext>
              </a:extLst>
            </p:cNvPr>
            <p:cNvSpPr/>
            <p:nvPr/>
          </p:nvSpPr>
          <p:spPr>
            <a:xfrm>
              <a:off x="-613076" y="2932793"/>
              <a:ext cx="86506" cy="86506"/>
            </a:xfrm>
            <a:custGeom>
              <a:avLst/>
              <a:gdLst>
                <a:gd name="connsiteX0" fmla="*/ 0 w 86506"/>
                <a:gd name="connsiteY0" fmla="*/ 43243 h 86506"/>
                <a:gd name="connsiteX1" fmla="*/ 43244 w 86506"/>
                <a:gd name="connsiteY1" fmla="*/ 86506 h 86506"/>
                <a:gd name="connsiteX2" fmla="*/ 86506 w 86506"/>
                <a:gd name="connsiteY2" fmla="*/ 43263 h 86506"/>
                <a:gd name="connsiteX3" fmla="*/ 43263 w 86506"/>
                <a:gd name="connsiteY3" fmla="*/ 0 h 86506"/>
                <a:gd name="connsiteX4" fmla="*/ 43244 w 86506"/>
                <a:gd name="connsiteY4" fmla="*/ 0 h 86506"/>
                <a:gd name="connsiteX5" fmla="*/ 0 w 86506"/>
                <a:gd name="connsiteY5" fmla="*/ 43243 h 86506"/>
                <a:gd name="connsiteX6" fmla="*/ 67447 w 86506"/>
                <a:gd name="connsiteY6" fmla="*/ 43243 h 86506"/>
                <a:gd name="connsiteX7" fmla="*/ 43253 w 86506"/>
                <a:gd name="connsiteY7" fmla="*/ 67456 h 86506"/>
                <a:gd name="connsiteX8" fmla="*/ 19040 w 86506"/>
                <a:gd name="connsiteY8" fmla="*/ 43263 h 86506"/>
                <a:gd name="connsiteX9" fmla="*/ 43234 w 86506"/>
                <a:gd name="connsiteY9" fmla="*/ 19050 h 86506"/>
                <a:gd name="connsiteX10" fmla="*/ 43253 w 86506"/>
                <a:gd name="connsiteY10" fmla="*/ 19050 h 86506"/>
                <a:gd name="connsiteX11" fmla="*/ 6744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6" y="67131"/>
                    <a:pt x="19356" y="86500"/>
                    <a:pt x="43244" y="86506"/>
                  </a:cubicBezTo>
                  <a:cubicBezTo>
                    <a:pt x="67131" y="86511"/>
                    <a:pt x="86500" y="67150"/>
                    <a:pt x="86506" y="43263"/>
                  </a:cubicBezTo>
                  <a:cubicBezTo>
                    <a:pt x="86512" y="19375"/>
                    <a:pt x="67150" y="6"/>
                    <a:pt x="43263" y="0"/>
                  </a:cubicBezTo>
                  <a:cubicBezTo>
                    <a:pt x="43256" y="0"/>
                    <a:pt x="43250" y="0"/>
                    <a:pt x="43244" y="0"/>
                  </a:cubicBezTo>
                  <a:cubicBezTo>
                    <a:pt x="19363" y="6"/>
                    <a:pt x="6" y="19362"/>
                    <a:pt x="0" y="43243"/>
                  </a:cubicBezTo>
                  <a:close/>
                  <a:moveTo>
                    <a:pt x="67447" y="43243"/>
                  </a:moveTo>
                  <a:cubicBezTo>
                    <a:pt x="67452" y="56611"/>
                    <a:pt x="56620" y="67450"/>
                    <a:pt x="43253" y="67456"/>
                  </a:cubicBezTo>
                  <a:cubicBezTo>
                    <a:pt x="29886" y="67461"/>
                    <a:pt x="19046" y="56630"/>
                    <a:pt x="19040" y="43263"/>
                  </a:cubicBezTo>
                  <a:cubicBezTo>
                    <a:pt x="19035" y="29895"/>
                    <a:pt x="29867" y="19055"/>
                    <a:pt x="43234" y="19050"/>
                  </a:cubicBezTo>
                  <a:cubicBezTo>
                    <a:pt x="43241" y="19050"/>
                    <a:pt x="43246" y="19050"/>
                    <a:pt x="43253" y="19050"/>
                  </a:cubicBezTo>
                  <a:cubicBezTo>
                    <a:pt x="56606" y="19071"/>
                    <a:pt x="67426" y="29890"/>
                    <a:pt x="67447" y="43243"/>
                  </a:cubicBezTo>
                  <a:close/>
                </a:path>
              </a:pathLst>
            </a:custGeom>
            <a:grpFill/>
            <a:ln w="9525" cap="flat">
              <a:noFill/>
              <a:prstDash val="solid"/>
              <a:miter/>
            </a:ln>
          </p:spPr>
          <p:txBody>
            <a:bodyPr rtlCol="0" anchor="ctr"/>
            <a:lstStyle/>
            <a:p>
              <a:endParaRPr lang="fr-BE"/>
            </a:p>
          </p:txBody>
        </p:sp>
        <p:sp>
          <p:nvSpPr>
            <p:cNvPr id="94" name="Forme libre : forme 93">
              <a:extLst>
                <a:ext uri="{FF2B5EF4-FFF2-40B4-BE49-F238E27FC236}">
                  <a16:creationId xmlns:a16="http://schemas.microsoft.com/office/drawing/2014/main" id="{3EB72CE8-A80D-21A2-3C5A-284FAA4AA09D}"/>
                </a:ext>
              </a:extLst>
            </p:cNvPr>
            <p:cNvSpPr/>
            <p:nvPr/>
          </p:nvSpPr>
          <p:spPr>
            <a:xfrm>
              <a:off x="-656233" y="3031195"/>
              <a:ext cx="171450" cy="86363"/>
            </a:xfrm>
            <a:custGeom>
              <a:avLst/>
              <a:gdLst>
                <a:gd name="connsiteX0" fmla="*/ 162906 w 171450"/>
                <a:gd name="connsiteY0" fmla="*/ 25908 h 86363"/>
                <a:gd name="connsiteX1" fmla="*/ 121082 w 171450"/>
                <a:gd name="connsiteY1" fmla="*/ 5334 h 86363"/>
                <a:gd name="connsiteX2" fmla="*/ 85735 w 171450"/>
                <a:gd name="connsiteY2" fmla="*/ 0 h 86363"/>
                <a:gd name="connsiteX3" fmla="*/ 50397 w 171450"/>
                <a:gd name="connsiteY3" fmla="*/ 5334 h 86363"/>
                <a:gd name="connsiteX4" fmla="*/ 8572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906 w 171450"/>
                <a:gd name="connsiteY9" fmla="*/ 25908 h 86363"/>
                <a:gd name="connsiteX10" fmla="*/ 152429 w 171450"/>
                <a:gd name="connsiteY10" fmla="*/ 67313 h 86363"/>
                <a:gd name="connsiteX11" fmla="*/ 19012 w 171450"/>
                <a:gd name="connsiteY11" fmla="*/ 67313 h 86363"/>
                <a:gd name="connsiteX12" fmla="*/ 19012 w 171450"/>
                <a:gd name="connsiteY12" fmla="*/ 43501 h 86363"/>
                <a:gd name="connsiteX13" fmla="*/ 20164 w 171450"/>
                <a:gd name="connsiteY13" fmla="*/ 40958 h 86363"/>
                <a:gd name="connsiteX14" fmla="*/ 55702 w 171450"/>
                <a:gd name="connsiteY14" fmla="*/ 23565 h 86363"/>
                <a:gd name="connsiteX15" fmla="*/ 85830 w 171450"/>
                <a:gd name="connsiteY15" fmla="*/ 19002 h 86363"/>
                <a:gd name="connsiteX16" fmla="*/ 115453 w 171450"/>
                <a:gd name="connsiteY16" fmla="*/ 23498 h 86363"/>
                <a:gd name="connsiteX17" fmla="*/ 116186 w 171450"/>
                <a:gd name="connsiteY17" fmla="*/ 23708 h 86363"/>
                <a:gd name="connsiteX18" fmla="*/ 151057 w 171450"/>
                <a:gd name="connsiteY18" fmla="*/ 40805 h 86363"/>
                <a:gd name="connsiteX19" fmla="*/ 152390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906" y="25908"/>
                  </a:moveTo>
                  <a:cubicBezTo>
                    <a:pt x="150477" y="16329"/>
                    <a:pt x="136256" y="9333"/>
                    <a:pt x="121082" y="5334"/>
                  </a:cubicBezTo>
                  <a:cubicBezTo>
                    <a:pt x="109628" y="1817"/>
                    <a:pt x="97716" y="20"/>
                    <a:pt x="85735" y="0"/>
                  </a:cubicBezTo>
                  <a:cubicBezTo>
                    <a:pt x="73769" y="179"/>
                    <a:pt x="61882" y="1974"/>
                    <a:pt x="50397" y="5334"/>
                  </a:cubicBezTo>
                  <a:cubicBezTo>
                    <a:pt x="35390" y="9773"/>
                    <a:pt x="21247" y="16730"/>
                    <a:pt x="8572" y="25908"/>
                  </a:cubicBezTo>
                  <a:cubicBezTo>
                    <a:pt x="3283" y="30086"/>
                    <a:pt x="139" y="36409"/>
                    <a:pt x="0" y="43148"/>
                  </a:cubicBezTo>
                  <a:lnTo>
                    <a:pt x="0" y="86363"/>
                  </a:lnTo>
                  <a:lnTo>
                    <a:pt x="171450" y="86363"/>
                  </a:lnTo>
                  <a:lnTo>
                    <a:pt x="171450" y="43120"/>
                  </a:lnTo>
                  <a:cubicBezTo>
                    <a:pt x="171309" y="36396"/>
                    <a:pt x="168176" y="30086"/>
                    <a:pt x="162906" y="25908"/>
                  </a:cubicBezTo>
                  <a:close/>
                  <a:moveTo>
                    <a:pt x="152429" y="67313"/>
                  </a:moveTo>
                  <a:lnTo>
                    <a:pt x="19012" y="67313"/>
                  </a:lnTo>
                  <a:lnTo>
                    <a:pt x="19012" y="43501"/>
                  </a:lnTo>
                  <a:cubicBezTo>
                    <a:pt x="19028" y="42530"/>
                    <a:pt x="19445" y="41610"/>
                    <a:pt x="20164" y="40958"/>
                  </a:cubicBezTo>
                  <a:cubicBezTo>
                    <a:pt x="30957" y="33218"/>
                    <a:pt x="42969" y="27340"/>
                    <a:pt x="55702" y="23565"/>
                  </a:cubicBezTo>
                  <a:cubicBezTo>
                    <a:pt x="65497" y="20707"/>
                    <a:pt x="75628" y="19173"/>
                    <a:pt x="85830" y="19002"/>
                  </a:cubicBezTo>
                  <a:cubicBezTo>
                    <a:pt x="95872" y="19031"/>
                    <a:pt x="105854" y="20546"/>
                    <a:pt x="115453" y="23498"/>
                  </a:cubicBezTo>
                  <a:lnTo>
                    <a:pt x="116186" y="23708"/>
                  </a:lnTo>
                  <a:cubicBezTo>
                    <a:pt x="128837" y="27015"/>
                    <a:pt x="140695" y="32829"/>
                    <a:pt x="151057" y="40805"/>
                  </a:cubicBezTo>
                  <a:cubicBezTo>
                    <a:pt x="151790" y="41361"/>
                    <a:pt x="152270" y="42188"/>
                    <a:pt x="152390" y="43101"/>
                  </a:cubicBezTo>
                  <a:close/>
                </a:path>
              </a:pathLst>
            </a:custGeom>
            <a:grpFill/>
            <a:ln w="9525" cap="flat">
              <a:noFill/>
              <a:prstDash val="solid"/>
              <a:miter/>
            </a:ln>
          </p:spPr>
          <p:txBody>
            <a:bodyPr rtlCol="0" anchor="ctr"/>
            <a:lstStyle/>
            <a:p>
              <a:endParaRPr lang="fr-BE"/>
            </a:p>
          </p:txBody>
        </p:sp>
        <p:sp>
          <p:nvSpPr>
            <p:cNvPr id="95" name="Forme libre : forme 94">
              <a:extLst>
                <a:ext uri="{FF2B5EF4-FFF2-40B4-BE49-F238E27FC236}">
                  <a16:creationId xmlns:a16="http://schemas.microsoft.com/office/drawing/2014/main" id="{FA4D5839-E1F1-073F-5C1A-941136BE98AC}"/>
                </a:ext>
              </a:extLst>
            </p:cNvPr>
            <p:cNvSpPr/>
            <p:nvPr/>
          </p:nvSpPr>
          <p:spPr>
            <a:xfrm>
              <a:off x="-423861" y="2932793"/>
              <a:ext cx="86506" cy="86506"/>
            </a:xfrm>
            <a:custGeom>
              <a:avLst/>
              <a:gdLst>
                <a:gd name="connsiteX0" fmla="*/ 0 w 86506"/>
                <a:gd name="connsiteY0" fmla="*/ 43243 h 86506"/>
                <a:gd name="connsiteX1" fmla="*/ 43243 w 86506"/>
                <a:gd name="connsiteY1" fmla="*/ 86506 h 86506"/>
                <a:gd name="connsiteX2" fmla="*/ 86506 w 86506"/>
                <a:gd name="connsiteY2" fmla="*/ 43263 h 86506"/>
                <a:gd name="connsiteX3" fmla="*/ 43263 w 86506"/>
                <a:gd name="connsiteY3" fmla="*/ 0 h 86506"/>
                <a:gd name="connsiteX4" fmla="*/ 43253 w 86506"/>
                <a:gd name="connsiteY4" fmla="*/ 0 h 86506"/>
                <a:gd name="connsiteX5" fmla="*/ 0 w 86506"/>
                <a:gd name="connsiteY5" fmla="*/ 43243 h 86506"/>
                <a:gd name="connsiteX6" fmla="*/ 67456 w 86506"/>
                <a:gd name="connsiteY6" fmla="*/ 43243 h 86506"/>
                <a:gd name="connsiteX7" fmla="*/ 43263 w 86506"/>
                <a:gd name="connsiteY7" fmla="*/ 67456 h 86506"/>
                <a:gd name="connsiteX8" fmla="*/ 19050 w 86506"/>
                <a:gd name="connsiteY8" fmla="*/ 43263 h 86506"/>
                <a:gd name="connsiteX9" fmla="*/ 43243 w 86506"/>
                <a:gd name="connsiteY9" fmla="*/ 19050 h 86506"/>
                <a:gd name="connsiteX10" fmla="*/ 43253 w 86506"/>
                <a:gd name="connsiteY10" fmla="*/ 19050 h 86506"/>
                <a:gd name="connsiteX11" fmla="*/ 6742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6" y="67131"/>
                    <a:pt x="19356" y="86500"/>
                    <a:pt x="43243" y="86506"/>
                  </a:cubicBezTo>
                  <a:cubicBezTo>
                    <a:pt x="67131" y="86511"/>
                    <a:pt x="86501" y="67150"/>
                    <a:pt x="86506" y="43263"/>
                  </a:cubicBezTo>
                  <a:cubicBezTo>
                    <a:pt x="86512" y="19375"/>
                    <a:pt x="67150" y="6"/>
                    <a:pt x="43263" y="0"/>
                  </a:cubicBezTo>
                  <a:cubicBezTo>
                    <a:pt x="43260" y="0"/>
                    <a:pt x="43256" y="0"/>
                    <a:pt x="43253" y="0"/>
                  </a:cubicBezTo>
                  <a:cubicBezTo>
                    <a:pt x="19371" y="6"/>
                    <a:pt x="10" y="19361"/>
                    <a:pt x="0" y="43243"/>
                  </a:cubicBezTo>
                  <a:close/>
                  <a:moveTo>
                    <a:pt x="67456" y="43243"/>
                  </a:moveTo>
                  <a:cubicBezTo>
                    <a:pt x="67462" y="56611"/>
                    <a:pt x="56630" y="67450"/>
                    <a:pt x="43263" y="67456"/>
                  </a:cubicBezTo>
                  <a:cubicBezTo>
                    <a:pt x="29895" y="67461"/>
                    <a:pt x="19056" y="56630"/>
                    <a:pt x="19050" y="43263"/>
                  </a:cubicBezTo>
                  <a:cubicBezTo>
                    <a:pt x="19044" y="29895"/>
                    <a:pt x="29876" y="19055"/>
                    <a:pt x="43243" y="19050"/>
                  </a:cubicBezTo>
                  <a:cubicBezTo>
                    <a:pt x="43246" y="19050"/>
                    <a:pt x="43250" y="19050"/>
                    <a:pt x="43253" y="19050"/>
                  </a:cubicBezTo>
                  <a:cubicBezTo>
                    <a:pt x="56598" y="19081"/>
                    <a:pt x="67407" y="29898"/>
                    <a:pt x="67427" y="43243"/>
                  </a:cubicBezTo>
                  <a:close/>
                </a:path>
              </a:pathLst>
            </a:custGeom>
            <a:grpFill/>
            <a:ln w="9525" cap="flat">
              <a:noFill/>
              <a:prstDash val="solid"/>
              <a:miter/>
            </a:ln>
          </p:spPr>
          <p:txBody>
            <a:bodyPr rtlCol="0" anchor="ctr"/>
            <a:lstStyle/>
            <a:p>
              <a:endParaRPr lang="fr-BE"/>
            </a:p>
          </p:txBody>
        </p:sp>
        <p:sp>
          <p:nvSpPr>
            <p:cNvPr id="96" name="Forme libre : forme 95">
              <a:extLst>
                <a:ext uri="{FF2B5EF4-FFF2-40B4-BE49-F238E27FC236}">
                  <a16:creationId xmlns:a16="http://schemas.microsoft.com/office/drawing/2014/main" id="{40251B52-3F89-44CA-E397-8D9FC12E054D}"/>
                </a:ext>
              </a:extLst>
            </p:cNvPr>
            <p:cNvSpPr/>
            <p:nvPr/>
          </p:nvSpPr>
          <p:spPr>
            <a:xfrm>
              <a:off x="-465705" y="3031195"/>
              <a:ext cx="171450" cy="86363"/>
            </a:xfrm>
            <a:custGeom>
              <a:avLst/>
              <a:gdLst>
                <a:gd name="connsiteX0" fmla="*/ 162897 w 171450"/>
                <a:gd name="connsiteY0" fmla="*/ 25908 h 86363"/>
                <a:gd name="connsiteX1" fmla="*/ 121082 w 171450"/>
                <a:gd name="connsiteY1" fmla="*/ 5334 h 86363"/>
                <a:gd name="connsiteX2" fmla="*/ 85735 w 171450"/>
                <a:gd name="connsiteY2" fmla="*/ 0 h 86363"/>
                <a:gd name="connsiteX3" fmla="*/ 50397 w 171450"/>
                <a:gd name="connsiteY3" fmla="*/ 5334 h 86363"/>
                <a:gd name="connsiteX4" fmla="*/ 8573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897 w 171450"/>
                <a:gd name="connsiteY9" fmla="*/ 25908 h 86363"/>
                <a:gd name="connsiteX10" fmla="*/ 152419 w 171450"/>
                <a:gd name="connsiteY10" fmla="*/ 67313 h 86363"/>
                <a:gd name="connsiteX11" fmla="*/ 19069 w 171450"/>
                <a:gd name="connsiteY11" fmla="*/ 67313 h 86363"/>
                <a:gd name="connsiteX12" fmla="*/ 19069 w 171450"/>
                <a:gd name="connsiteY12" fmla="*/ 43501 h 86363"/>
                <a:gd name="connsiteX13" fmla="*/ 20231 w 171450"/>
                <a:gd name="connsiteY13" fmla="*/ 40958 h 86363"/>
                <a:gd name="connsiteX14" fmla="*/ 55759 w 171450"/>
                <a:gd name="connsiteY14" fmla="*/ 23565 h 86363"/>
                <a:gd name="connsiteX15" fmla="*/ 85887 w 171450"/>
                <a:gd name="connsiteY15" fmla="*/ 19002 h 86363"/>
                <a:gd name="connsiteX16" fmla="*/ 115519 w 171450"/>
                <a:gd name="connsiteY16" fmla="*/ 23498 h 86363"/>
                <a:gd name="connsiteX17" fmla="*/ 116253 w 171450"/>
                <a:gd name="connsiteY17" fmla="*/ 23708 h 86363"/>
                <a:gd name="connsiteX18" fmla="*/ 151114 w 171450"/>
                <a:gd name="connsiteY18" fmla="*/ 40805 h 86363"/>
                <a:gd name="connsiteX19" fmla="*/ 152448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897" y="25908"/>
                  </a:moveTo>
                  <a:cubicBezTo>
                    <a:pt x="150469" y="16331"/>
                    <a:pt x="136252" y="9335"/>
                    <a:pt x="121082" y="5334"/>
                  </a:cubicBezTo>
                  <a:cubicBezTo>
                    <a:pt x="109628" y="1818"/>
                    <a:pt x="97716" y="21"/>
                    <a:pt x="85735" y="0"/>
                  </a:cubicBezTo>
                  <a:cubicBezTo>
                    <a:pt x="73769" y="179"/>
                    <a:pt x="61882" y="1974"/>
                    <a:pt x="50397" y="5334"/>
                  </a:cubicBezTo>
                  <a:cubicBezTo>
                    <a:pt x="35389" y="9771"/>
                    <a:pt x="21246" y="16728"/>
                    <a:pt x="8573" y="25908"/>
                  </a:cubicBezTo>
                  <a:cubicBezTo>
                    <a:pt x="3283" y="30086"/>
                    <a:pt x="139" y="36409"/>
                    <a:pt x="0" y="43148"/>
                  </a:cubicBezTo>
                  <a:lnTo>
                    <a:pt x="0" y="86363"/>
                  </a:lnTo>
                  <a:lnTo>
                    <a:pt x="171450" y="86363"/>
                  </a:lnTo>
                  <a:lnTo>
                    <a:pt x="171450" y="43120"/>
                  </a:lnTo>
                  <a:cubicBezTo>
                    <a:pt x="171307" y="36394"/>
                    <a:pt x="168171" y="30084"/>
                    <a:pt x="162897" y="25908"/>
                  </a:cubicBezTo>
                  <a:close/>
                  <a:moveTo>
                    <a:pt x="152419" y="67313"/>
                  </a:moveTo>
                  <a:lnTo>
                    <a:pt x="19069" y="67313"/>
                  </a:lnTo>
                  <a:lnTo>
                    <a:pt x="19069" y="43501"/>
                  </a:lnTo>
                  <a:cubicBezTo>
                    <a:pt x="19089" y="42529"/>
                    <a:pt x="19510" y="41609"/>
                    <a:pt x="20231" y="40958"/>
                  </a:cubicBezTo>
                  <a:cubicBezTo>
                    <a:pt x="31019" y="33217"/>
                    <a:pt x="43028" y="27338"/>
                    <a:pt x="55759" y="23565"/>
                  </a:cubicBezTo>
                  <a:cubicBezTo>
                    <a:pt x="65554" y="20708"/>
                    <a:pt x="75686" y="19174"/>
                    <a:pt x="85887" y="19002"/>
                  </a:cubicBezTo>
                  <a:cubicBezTo>
                    <a:pt x="95932" y="19031"/>
                    <a:pt x="105918" y="20546"/>
                    <a:pt x="115519" y="23498"/>
                  </a:cubicBezTo>
                  <a:lnTo>
                    <a:pt x="116253" y="23708"/>
                  </a:lnTo>
                  <a:cubicBezTo>
                    <a:pt x="128902" y="27013"/>
                    <a:pt x="140757" y="32827"/>
                    <a:pt x="151114" y="40805"/>
                  </a:cubicBezTo>
                  <a:cubicBezTo>
                    <a:pt x="151848" y="41361"/>
                    <a:pt x="152328" y="42188"/>
                    <a:pt x="152448" y="43101"/>
                  </a:cubicBezTo>
                  <a:close/>
                </a:path>
              </a:pathLst>
            </a:custGeom>
            <a:grpFill/>
            <a:ln w="9525" cap="flat">
              <a:noFill/>
              <a:prstDash val="solid"/>
              <a:miter/>
            </a:ln>
          </p:spPr>
          <p:txBody>
            <a:bodyPr rtlCol="0" anchor="ctr"/>
            <a:lstStyle/>
            <a:p>
              <a:endParaRPr lang="fr-BE"/>
            </a:p>
          </p:txBody>
        </p:sp>
        <p:sp>
          <p:nvSpPr>
            <p:cNvPr id="97" name="Forme libre : forme 96">
              <a:extLst>
                <a:ext uri="{FF2B5EF4-FFF2-40B4-BE49-F238E27FC236}">
                  <a16:creationId xmlns:a16="http://schemas.microsoft.com/office/drawing/2014/main" id="{5647AC85-26B5-071F-523B-AEBF014926E9}"/>
                </a:ext>
              </a:extLst>
            </p:cNvPr>
            <p:cNvSpPr/>
            <p:nvPr/>
          </p:nvSpPr>
          <p:spPr>
            <a:xfrm>
              <a:off x="-233361" y="2932793"/>
              <a:ext cx="86506" cy="86506"/>
            </a:xfrm>
            <a:custGeom>
              <a:avLst/>
              <a:gdLst>
                <a:gd name="connsiteX0" fmla="*/ 0 w 86506"/>
                <a:gd name="connsiteY0" fmla="*/ 43243 h 86506"/>
                <a:gd name="connsiteX1" fmla="*/ 43244 w 86506"/>
                <a:gd name="connsiteY1" fmla="*/ 86506 h 86506"/>
                <a:gd name="connsiteX2" fmla="*/ 86506 w 86506"/>
                <a:gd name="connsiteY2" fmla="*/ 43263 h 86506"/>
                <a:gd name="connsiteX3" fmla="*/ 43263 w 86506"/>
                <a:gd name="connsiteY3" fmla="*/ 0 h 86506"/>
                <a:gd name="connsiteX4" fmla="*/ 43253 w 86506"/>
                <a:gd name="connsiteY4" fmla="*/ 0 h 86506"/>
                <a:gd name="connsiteX5" fmla="*/ 0 w 86506"/>
                <a:gd name="connsiteY5" fmla="*/ 43243 h 86506"/>
                <a:gd name="connsiteX6" fmla="*/ 67447 w 86506"/>
                <a:gd name="connsiteY6" fmla="*/ 43243 h 86506"/>
                <a:gd name="connsiteX7" fmla="*/ 43253 w 86506"/>
                <a:gd name="connsiteY7" fmla="*/ 67456 h 86506"/>
                <a:gd name="connsiteX8" fmla="*/ 19040 w 86506"/>
                <a:gd name="connsiteY8" fmla="*/ 43263 h 86506"/>
                <a:gd name="connsiteX9" fmla="*/ 43234 w 86506"/>
                <a:gd name="connsiteY9" fmla="*/ 19050 h 86506"/>
                <a:gd name="connsiteX10" fmla="*/ 43253 w 86506"/>
                <a:gd name="connsiteY10" fmla="*/ 19050 h 86506"/>
                <a:gd name="connsiteX11" fmla="*/ 67447 w 86506"/>
                <a:gd name="connsiteY11" fmla="*/ 43243 h 8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6506" h="86506">
                  <a:moveTo>
                    <a:pt x="0" y="43243"/>
                  </a:moveTo>
                  <a:cubicBezTo>
                    <a:pt x="-5" y="67131"/>
                    <a:pt x="19356" y="86500"/>
                    <a:pt x="43244" y="86506"/>
                  </a:cubicBezTo>
                  <a:cubicBezTo>
                    <a:pt x="67131" y="86511"/>
                    <a:pt x="86501" y="67150"/>
                    <a:pt x="86506" y="43263"/>
                  </a:cubicBezTo>
                  <a:cubicBezTo>
                    <a:pt x="86512" y="19375"/>
                    <a:pt x="67150" y="6"/>
                    <a:pt x="43263" y="0"/>
                  </a:cubicBezTo>
                  <a:cubicBezTo>
                    <a:pt x="43260" y="0"/>
                    <a:pt x="43256" y="0"/>
                    <a:pt x="43253" y="0"/>
                  </a:cubicBezTo>
                  <a:cubicBezTo>
                    <a:pt x="19371" y="6"/>
                    <a:pt x="10" y="19361"/>
                    <a:pt x="0" y="43243"/>
                  </a:cubicBezTo>
                  <a:close/>
                  <a:moveTo>
                    <a:pt x="67447" y="43243"/>
                  </a:moveTo>
                  <a:cubicBezTo>
                    <a:pt x="67452" y="56611"/>
                    <a:pt x="56620" y="67450"/>
                    <a:pt x="43253" y="67456"/>
                  </a:cubicBezTo>
                  <a:cubicBezTo>
                    <a:pt x="29886" y="67461"/>
                    <a:pt x="19046" y="56630"/>
                    <a:pt x="19040" y="43263"/>
                  </a:cubicBezTo>
                  <a:cubicBezTo>
                    <a:pt x="19036" y="29895"/>
                    <a:pt x="29867" y="19055"/>
                    <a:pt x="43234" y="19050"/>
                  </a:cubicBezTo>
                  <a:cubicBezTo>
                    <a:pt x="43241" y="19050"/>
                    <a:pt x="43246" y="19050"/>
                    <a:pt x="43253" y="19050"/>
                  </a:cubicBezTo>
                  <a:cubicBezTo>
                    <a:pt x="56608" y="19066"/>
                    <a:pt x="67430" y="29888"/>
                    <a:pt x="67447" y="43243"/>
                  </a:cubicBezTo>
                  <a:close/>
                </a:path>
              </a:pathLst>
            </a:custGeom>
            <a:grpFill/>
            <a:ln w="9525" cap="flat">
              <a:noFill/>
              <a:prstDash val="solid"/>
              <a:miter/>
            </a:ln>
          </p:spPr>
          <p:txBody>
            <a:bodyPr rtlCol="0" anchor="ctr"/>
            <a:lstStyle/>
            <a:p>
              <a:endParaRPr lang="fr-BE"/>
            </a:p>
          </p:txBody>
        </p:sp>
        <p:sp>
          <p:nvSpPr>
            <p:cNvPr id="98" name="Forme libre : forme 97">
              <a:extLst>
                <a:ext uri="{FF2B5EF4-FFF2-40B4-BE49-F238E27FC236}">
                  <a16:creationId xmlns:a16="http://schemas.microsoft.com/office/drawing/2014/main" id="{67708AEA-8BDF-0162-C18A-ACA3AAFB35CB}"/>
                </a:ext>
              </a:extLst>
            </p:cNvPr>
            <p:cNvSpPr/>
            <p:nvPr/>
          </p:nvSpPr>
          <p:spPr>
            <a:xfrm>
              <a:off x="-275176" y="3031195"/>
              <a:ext cx="171450" cy="86363"/>
            </a:xfrm>
            <a:custGeom>
              <a:avLst/>
              <a:gdLst>
                <a:gd name="connsiteX0" fmla="*/ 162897 w 171450"/>
                <a:gd name="connsiteY0" fmla="*/ 25908 h 86363"/>
                <a:gd name="connsiteX1" fmla="*/ 121072 w 171450"/>
                <a:gd name="connsiteY1" fmla="*/ 5334 h 86363"/>
                <a:gd name="connsiteX2" fmla="*/ 85735 w 171450"/>
                <a:gd name="connsiteY2" fmla="*/ 0 h 86363"/>
                <a:gd name="connsiteX3" fmla="*/ 50387 w 171450"/>
                <a:gd name="connsiteY3" fmla="*/ 5334 h 86363"/>
                <a:gd name="connsiteX4" fmla="*/ 8573 w 171450"/>
                <a:gd name="connsiteY4" fmla="*/ 25908 h 86363"/>
                <a:gd name="connsiteX5" fmla="*/ 0 w 171450"/>
                <a:gd name="connsiteY5" fmla="*/ 43148 h 86363"/>
                <a:gd name="connsiteX6" fmla="*/ 0 w 171450"/>
                <a:gd name="connsiteY6" fmla="*/ 86363 h 86363"/>
                <a:gd name="connsiteX7" fmla="*/ 171450 w 171450"/>
                <a:gd name="connsiteY7" fmla="*/ 86363 h 86363"/>
                <a:gd name="connsiteX8" fmla="*/ 171450 w 171450"/>
                <a:gd name="connsiteY8" fmla="*/ 43120 h 86363"/>
                <a:gd name="connsiteX9" fmla="*/ 162897 w 171450"/>
                <a:gd name="connsiteY9" fmla="*/ 25908 h 86363"/>
                <a:gd name="connsiteX10" fmla="*/ 152419 w 171450"/>
                <a:gd name="connsiteY10" fmla="*/ 67313 h 86363"/>
                <a:gd name="connsiteX11" fmla="*/ 19069 w 171450"/>
                <a:gd name="connsiteY11" fmla="*/ 67313 h 86363"/>
                <a:gd name="connsiteX12" fmla="*/ 19069 w 171450"/>
                <a:gd name="connsiteY12" fmla="*/ 43501 h 86363"/>
                <a:gd name="connsiteX13" fmla="*/ 20222 w 171450"/>
                <a:gd name="connsiteY13" fmla="*/ 40958 h 86363"/>
                <a:gd name="connsiteX14" fmla="*/ 55759 w 171450"/>
                <a:gd name="connsiteY14" fmla="*/ 23565 h 86363"/>
                <a:gd name="connsiteX15" fmla="*/ 85887 w 171450"/>
                <a:gd name="connsiteY15" fmla="*/ 19002 h 86363"/>
                <a:gd name="connsiteX16" fmla="*/ 115510 w 171450"/>
                <a:gd name="connsiteY16" fmla="*/ 23498 h 86363"/>
                <a:gd name="connsiteX17" fmla="*/ 116243 w 171450"/>
                <a:gd name="connsiteY17" fmla="*/ 23708 h 86363"/>
                <a:gd name="connsiteX18" fmla="*/ 151114 w 171450"/>
                <a:gd name="connsiteY18" fmla="*/ 40805 h 86363"/>
                <a:gd name="connsiteX19" fmla="*/ 152448 w 171450"/>
                <a:gd name="connsiteY19" fmla="*/ 43101 h 8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1450" h="86363">
                  <a:moveTo>
                    <a:pt x="162897" y="25908"/>
                  </a:moveTo>
                  <a:cubicBezTo>
                    <a:pt x="150467" y="16329"/>
                    <a:pt x="136247" y="9333"/>
                    <a:pt x="121072" y="5334"/>
                  </a:cubicBezTo>
                  <a:cubicBezTo>
                    <a:pt x="109621" y="1818"/>
                    <a:pt x="97713" y="21"/>
                    <a:pt x="85735" y="0"/>
                  </a:cubicBezTo>
                  <a:cubicBezTo>
                    <a:pt x="73765" y="179"/>
                    <a:pt x="61876" y="1973"/>
                    <a:pt x="50387" y="5334"/>
                  </a:cubicBezTo>
                  <a:cubicBezTo>
                    <a:pt x="35383" y="9771"/>
                    <a:pt x="21243" y="16728"/>
                    <a:pt x="8573" y="25908"/>
                  </a:cubicBezTo>
                  <a:cubicBezTo>
                    <a:pt x="3278" y="30081"/>
                    <a:pt x="131" y="36407"/>
                    <a:pt x="0" y="43148"/>
                  </a:cubicBezTo>
                  <a:lnTo>
                    <a:pt x="0" y="86363"/>
                  </a:lnTo>
                  <a:lnTo>
                    <a:pt x="171450" y="86363"/>
                  </a:lnTo>
                  <a:lnTo>
                    <a:pt x="171450" y="43120"/>
                  </a:lnTo>
                  <a:cubicBezTo>
                    <a:pt x="171307" y="36394"/>
                    <a:pt x="168171" y="30084"/>
                    <a:pt x="162897" y="25908"/>
                  </a:cubicBezTo>
                  <a:close/>
                  <a:moveTo>
                    <a:pt x="152419" y="67313"/>
                  </a:moveTo>
                  <a:lnTo>
                    <a:pt x="19069" y="67313"/>
                  </a:lnTo>
                  <a:lnTo>
                    <a:pt x="19069" y="43501"/>
                  </a:lnTo>
                  <a:cubicBezTo>
                    <a:pt x="19085" y="42530"/>
                    <a:pt x="19502" y="41610"/>
                    <a:pt x="20222" y="40958"/>
                  </a:cubicBezTo>
                  <a:cubicBezTo>
                    <a:pt x="31014" y="33218"/>
                    <a:pt x="43026" y="27340"/>
                    <a:pt x="55759" y="23565"/>
                  </a:cubicBezTo>
                  <a:cubicBezTo>
                    <a:pt x="65554" y="20707"/>
                    <a:pt x="75686" y="19173"/>
                    <a:pt x="85887" y="19002"/>
                  </a:cubicBezTo>
                  <a:cubicBezTo>
                    <a:pt x="95929" y="19031"/>
                    <a:pt x="105911" y="20546"/>
                    <a:pt x="115510" y="23498"/>
                  </a:cubicBezTo>
                  <a:lnTo>
                    <a:pt x="116243" y="23708"/>
                  </a:lnTo>
                  <a:cubicBezTo>
                    <a:pt x="128894" y="27015"/>
                    <a:pt x="140752" y="32829"/>
                    <a:pt x="151114" y="40805"/>
                  </a:cubicBezTo>
                  <a:cubicBezTo>
                    <a:pt x="151848" y="41361"/>
                    <a:pt x="152328" y="42188"/>
                    <a:pt x="152448" y="43101"/>
                  </a:cubicBezTo>
                  <a:close/>
                </a:path>
              </a:pathLst>
            </a:custGeom>
            <a:grpFill/>
            <a:ln w="9525" cap="flat">
              <a:noFill/>
              <a:prstDash val="solid"/>
              <a:miter/>
            </a:ln>
          </p:spPr>
          <p:txBody>
            <a:bodyPr rtlCol="0" anchor="ctr"/>
            <a:lstStyle/>
            <a:p>
              <a:endParaRPr lang="fr-BE"/>
            </a:p>
          </p:txBody>
        </p:sp>
        <p:sp>
          <p:nvSpPr>
            <p:cNvPr id="99" name="Forme libre : forme 98">
              <a:extLst>
                <a:ext uri="{FF2B5EF4-FFF2-40B4-BE49-F238E27FC236}">
                  <a16:creationId xmlns:a16="http://schemas.microsoft.com/office/drawing/2014/main" id="{8AA7E2B3-7C14-8F36-D0EB-64E0EC89F3AE}"/>
                </a:ext>
              </a:extLst>
            </p:cNvPr>
            <p:cNvSpPr/>
            <p:nvPr/>
          </p:nvSpPr>
          <p:spPr>
            <a:xfrm>
              <a:off x="-751522" y="2412709"/>
              <a:ext cx="561975" cy="400050"/>
            </a:xfrm>
            <a:custGeom>
              <a:avLst/>
              <a:gdLst>
                <a:gd name="connsiteX0" fmla="*/ 19050 w 561975"/>
                <a:gd name="connsiteY0" fmla="*/ 38100 h 400050"/>
                <a:gd name="connsiteX1" fmla="*/ 38100 w 561975"/>
                <a:gd name="connsiteY1" fmla="*/ 19050 h 400050"/>
                <a:gd name="connsiteX2" fmla="*/ 523875 w 561975"/>
                <a:gd name="connsiteY2" fmla="*/ 19050 h 400050"/>
                <a:gd name="connsiteX3" fmla="*/ 542925 w 561975"/>
                <a:gd name="connsiteY3" fmla="*/ 38100 h 400050"/>
                <a:gd name="connsiteX4" fmla="*/ 542925 w 561975"/>
                <a:gd name="connsiteY4" fmla="*/ 361950 h 400050"/>
                <a:gd name="connsiteX5" fmla="*/ 523875 w 561975"/>
                <a:gd name="connsiteY5" fmla="*/ 381000 h 400050"/>
                <a:gd name="connsiteX6" fmla="*/ 201578 w 561975"/>
                <a:gd name="connsiteY6" fmla="*/ 381000 h 400050"/>
                <a:gd name="connsiteX7" fmla="*/ 190043 w 561975"/>
                <a:gd name="connsiteY7" fmla="*/ 400050 h 400050"/>
                <a:gd name="connsiteX8" fmla="*/ 523875 w 561975"/>
                <a:gd name="connsiteY8" fmla="*/ 400050 h 400050"/>
                <a:gd name="connsiteX9" fmla="*/ 561975 w 561975"/>
                <a:gd name="connsiteY9" fmla="*/ 361950 h 400050"/>
                <a:gd name="connsiteX10" fmla="*/ 561975 w 561975"/>
                <a:gd name="connsiteY10" fmla="*/ 38100 h 400050"/>
                <a:gd name="connsiteX11" fmla="*/ 523875 w 561975"/>
                <a:gd name="connsiteY11" fmla="*/ 0 h 400050"/>
                <a:gd name="connsiteX12" fmla="*/ 38100 w 561975"/>
                <a:gd name="connsiteY12" fmla="*/ 0 h 400050"/>
                <a:gd name="connsiteX13" fmla="*/ 0 w 561975"/>
                <a:gd name="connsiteY13" fmla="*/ 38100 h 400050"/>
                <a:gd name="connsiteX14" fmla="*/ 0 w 561975"/>
                <a:gd name="connsiteY14" fmla="*/ 76514 h 400050"/>
                <a:gd name="connsiteX15" fmla="*/ 19050 w 561975"/>
                <a:gd name="connsiteY15" fmla="*/ 8002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1975" h="400050">
                  <a:moveTo>
                    <a:pt x="19050" y="38100"/>
                  </a:moveTo>
                  <a:cubicBezTo>
                    <a:pt x="19050" y="27579"/>
                    <a:pt x="27579" y="19050"/>
                    <a:pt x="38100" y="19050"/>
                  </a:cubicBezTo>
                  <a:lnTo>
                    <a:pt x="523875" y="19050"/>
                  </a:lnTo>
                  <a:cubicBezTo>
                    <a:pt x="534396" y="19050"/>
                    <a:pt x="542925" y="27579"/>
                    <a:pt x="542925" y="38100"/>
                  </a:cubicBezTo>
                  <a:lnTo>
                    <a:pt x="542925" y="361950"/>
                  </a:lnTo>
                  <a:cubicBezTo>
                    <a:pt x="542925" y="372471"/>
                    <a:pt x="534396" y="381000"/>
                    <a:pt x="523875" y="381000"/>
                  </a:cubicBezTo>
                  <a:lnTo>
                    <a:pt x="201578" y="381000"/>
                  </a:lnTo>
                  <a:lnTo>
                    <a:pt x="190043" y="400050"/>
                  </a:lnTo>
                  <a:lnTo>
                    <a:pt x="523875" y="400050"/>
                  </a:lnTo>
                  <a:cubicBezTo>
                    <a:pt x="544917" y="400050"/>
                    <a:pt x="561975" y="382992"/>
                    <a:pt x="561975" y="361950"/>
                  </a:cubicBezTo>
                  <a:lnTo>
                    <a:pt x="561975" y="38100"/>
                  </a:lnTo>
                  <a:cubicBezTo>
                    <a:pt x="561975" y="17058"/>
                    <a:pt x="544917" y="0"/>
                    <a:pt x="523875" y="0"/>
                  </a:cubicBezTo>
                  <a:lnTo>
                    <a:pt x="38100" y="0"/>
                  </a:lnTo>
                  <a:cubicBezTo>
                    <a:pt x="17058" y="0"/>
                    <a:pt x="0" y="17058"/>
                    <a:pt x="0" y="38100"/>
                  </a:cubicBezTo>
                  <a:lnTo>
                    <a:pt x="0" y="76514"/>
                  </a:lnTo>
                  <a:cubicBezTo>
                    <a:pt x="6463" y="76953"/>
                    <a:pt x="12854" y="78130"/>
                    <a:pt x="19050" y="80020"/>
                  </a:cubicBezTo>
                  <a:close/>
                </a:path>
              </a:pathLst>
            </a:custGeom>
            <a:grpFill/>
            <a:ln w="9525" cap="flat">
              <a:noFill/>
              <a:prstDash val="solid"/>
              <a:miter/>
            </a:ln>
          </p:spPr>
          <p:txBody>
            <a:bodyPr rtlCol="0" anchor="ctr"/>
            <a:lstStyle/>
            <a:p>
              <a:endParaRPr lang="fr-BE"/>
            </a:p>
          </p:txBody>
        </p:sp>
        <p:sp>
          <p:nvSpPr>
            <p:cNvPr id="100" name="Forme libre : forme 99">
              <a:extLst>
                <a:ext uri="{FF2B5EF4-FFF2-40B4-BE49-F238E27FC236}">
                  <a16:creationId xmlns:a16="http://schemas.microsoft.com/office/drawing/2014/main" id="{87E78879-6485-A24B-63A7-32E6B30988BF}"/>
                </a:ext>
              </a:extLst>
            </p:cNvPr>
            <p:cNvSpPr/>
            <p:nvPr/>
          </p:nvSpPr>
          <p:spPr>
            <a:xfrm>
              <a:off x="-898304" y="2555280"/>
              <a:ext cx="473986" cy="358281"/>
            </a:xfrm>
            <a:custGeom>
              <a:avLst/>
              <a:gdLst>
                <a:gd name="connsiteX0" fmla="*/ 260130 w 473986"/>
                <a:gd name="connsiteY0" fmla="*/ 220626 h 358281"/>
                <a:gd name="connsiteX1" fmla="*/ 269341 w 473986"/>
                <a:gd name="connsiteY1" fmla="*/ 216225 h 358281"/>
                <a:gd name="connsiteX2" fmla="*/ 310222 w 473986"/>
                <a:gd name="connsiteY2" fmla="*/ 151017 h 358281"/>
                <a:gd name="connsiteX3" fmla="*/ 331115 w 473986"/>
                <a:gd name="connsiteY3" fmla="*/ 146301 h 358281"/>
                <a:gd name="connsiteX4" fmla="*/ 331825 w 473986"/>
                <a:gd name="connsiteY4" fmla="*/ 146778 h 358281"/>
                <a:gd name="connsiteX5" fmla="*/ 334987 w 473986"/>
                <a:gd name="connsiteY5" fmla="*/ 168553 h 358281"/>
                <a:gd name="connsiteX6" fmla="*/ 285086 w 473986"/>
                <a:gd name="connsiteY6" fmla="*/ 250972 h 358281"/>
                <a:gd name="connsiteX7" fmla="*/ 260616 w 473986"/>
                <a:gd name="connsiteY7" fmla="*/ 257697 h 358281"/>
                <a:gd name="connsiteX8" fmla="*/ 247729 w 473986"/>
                <a:gd name="connsiteY8" fmla="*/ 261631 h 358281"/>
                <a:gd name="connsiteX9" fmla="*/ 251663 w 473986"/>
                <a:gd name="connsiteY9" fmla="*/ 274518 h 358281"/>
                <a:gd name="connsiteX10" fmla="*/ 301374 w 473986"/>
                <a:gd name="connsiteY10" fmla="*/ 260840 h 358281"/>
                <a:gd name="connsiteX11" fmla="*/ 351180 w 473986"/>
                <a:gd name="connsiteY11" fmla="*/ 178582 h 358281"/>
                <a:gd name="connsiteX12" fmla="*/ 350561 w 473986"/>
                <a:gd name="connsiteY12" fmla="*/ 139149 h 358281"/>
                <a:gd name="connsiteX13" fmla="*/ 471357 w 473986"/>
                <a:gd name="connsiteY13" fmla="*/ 16095 h 358281"/>
                <a:gd name="connsiteX14" fmla="*/ 471031 w 473986"/>
                <a:gd name="connsiteY14" fmla="*/ 2629 h 358281"/>
                <a:gd name="connsiteX15" fmla="*/ 457755 w 473986"/>
                <a:gd name="connsiteY15" fmla="*/ 2760 h 358281"/>
                <a:gd name="connsiteX16" fmla="*/ 335445 w 473986"/>
                <a:gd name="connsiteY16" fmla="*/ 127347 h 358281"/>
                <a:gd name="connsiteX17" fmla="*/ 316395 w 473986"/>
                <a:gd name="connsiteY17" fmla="*/ 125547 h 358281"/>
                <a:gd name="connsiteX18" fmla="*/ 294078 w 473986"/>
                <a:gd name="connsiteY18" fmla="*/ 140854 h 358281"/>
                <a:gd name="connsiteX19" fmla="*/ 263940 w 473986"/>
                <a:gd name="connsiteY19" fmla="*/ 188946 h 358281"/>
                <a:gd name="connsiteX20" fmla="*/ 246348 w 473986"/>
                <a:gd name="connsiteY20" fmla="*/ 135720 h 358281"/>
                <a:gd name="connsiteX21" fmla="*/ 245729 w 473986"/>
                <a:gd name="connsiteY21" fmla="*/ 134253 h 358281"/>
                <a:gd name="connsiteX22" fmla="*/ 140535 w 473986"/>
                <a:gd name="connsiteY22" fmla="*/ 95553 h 358281"/>
                <a:gd name="connsiteX23" fmla="*/ 35264 w 473986"/>
                <a:gd name="connsiteY23" fmla="*/ 134348 h 358281"/>
                <a:gd name="connsiteX24" fmla="*/ 34693 w 473986"/>
                <a:gd name="connsiteY24" fmla="*/ 135691 h 358281"/>
                <a:gd name="connsiteX25" fmla="*/ 34093 w 473986"/>
                <a:gd name="connsiteY25" fmla="*/ 137692 h 358281"/>
                <a:gd name="connsiteX26" fmla="*/ 841 w 473986"/>
                <a:gd name="connsiteY26" fmla="*/ 319476 h 358281"/>
                <a:gd name="connsiteX27" fmla="*/ 24248 w 473986"/>
                <a:gd name="connsiteY27" fmla="*/ 357267 h 358281"/>
                <a:gd name="connsiteX28" fmla="*/ 26558 w 473986"/>
                <a:gd name="connsiteY28" fmla="*/ 357719 h 358281"/>
                <a:gd name="connsiteX29" fmla="*/ 29416 w 473986"/>
                <a:gd name="connsiteY29" fmla="*/ 358167 h 358281"/>
                <a:gd name="connsiteX30" fmla="*/ 30921 w 473986"/>
                <a:gd name="connsiteY30" fmla="*/ 358281 h 358281"/>
                <a:gd name="connsiteX31" fmla="*/ 40146 w 473986"/>
                <a:gd name="connsiteY31" fmla="*/ 348466 h 358281"/>
                <a:gd name="connsiteX32" fmla="*/ 32350 w 473986"/>
                <a:gd name="connsiteY32" fmla="*/ 339393 h 358281"/>
                <a:gd name="connsiteX33" fmla="*/ 29492 w 473986"/>
                <a:gd name="connsiteY33" fmla="*/ 338936 h 358281"/>
                <a:gd name="connsiteX34" fmla="*/ 21148 w 473986"/>
                <a:gd name="connsiteY34" fmla="*/ 333611 h 358281"/>
                <a:gd name="connsiteX35" fmla="*/ 19481 w 473986"/>
                <a:gd name="connsiteY35" fmla="*/ 323410 h 358281"/>
                <a:gd name="connsiteX36" fmla="*/ 52638 w 473986"/>
                <a:gd name="connsiteY36" fmla="*/ 142187 h 358281"/>
                <a:gd name="connsiteX37" fmla="*/ 52743 w 473986"/>
                <a:gd name="connsiteY37" fmla="*/ 141921 h 358281"/>
                <a:gd name="connsiteX38" fmla="*/ 140535 w 473986"/>
                <a:gd name="connsiteY38" fmla="*/ 114603 h 358281"/>
                <a:gd name="connsiteX39" fmla="*/ 228250 w 473986"/>
                <a:gd name="connsiteY39" fmla="*/ 141759 h 358281"/>
                <a:gd name="connsiteX40" fmla="*/ 252234 w 473986"/>
                <a:gd name="connsiteY40" fmla="*/ 214149 h 358281"/>
                <a:gd name="connsiteX41" fmla="*/ 260130 w 473986"/>
                <a:gd name="connsiteY41" fmla="*/ 220626 h 35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73986" h="358281">
                  <a:moveTo>
                    <a:pt x="260130" y="220626"/>
                  </a:moveTo>
                  <a:cubicBezTo>
                    <a:pt x="263794" y="221067"/>
                    <a:pt x="267383" y="219352"/>
                    <a:pt x="269341" y="216225"/>
                  </a:cubicBezTo>
                  <a:lnTo>
                    <a:pt x="310222" y="151017"/>
                  </a:lnTo>
                  <a:cubicBezTo>
                    <a:pt x="314690" y="143946"/>
                    <a:pt x="324043" y="141834"/>
                    <a:pt x="331115" y="146301"/>
                  </a:cubicBezTo>
                  <a:cubicBezTo>
                    <a:pt x="331356" y="146454"/>
                    <a:pt x="331593" y="146613"/>
                    <a:pt x="331825" y="146778"/>
                  </a:cubicBezTo>
                  <a:cubicBezTo>
                    <a:pt x="338406" y="152096"/>
                    <a:pt x="339783" y="161583"/>
                    <a:pt x="334987" y="168553"/>
                  </a:cubicBezTo>
                  <a:lnTo>
                    <a:pt x="285086" y="250972"/>
                  </a:lnTo>
                  <a:cubicBezTo>
                    <a:pt x="280004" y="259350"/>
                    <a:pt x="269265" y="262301"/>
                    <a:pt x="260616" y="257697"/>
                  </a:cubicBezTo>
                  <a:cubicBezTo>
                    <a:pt x="255971" y="255224"/>
                    <a:pt x="250202" y="256986"/>
                    <a:pt x="247729" y="261631"/>
                  </a:cubicBezTo>
                  <a:cubicBezTo>
                    <a:pt x="245256" y="266276"/>
                    <a:pt x="247017" y="272046"/>
                    <a:pt x="251663" y="274518"/>
                  </a:cubicBezTo>
                  <a:cubicBezTo>
                    <a:pt x="269237" y="283870"/>
                    <a:pt x="291056" y="277866"/>
                    <a:pt x="301374" y="260840"/>
                  </a:cubicBezTo>
                  <a:lnTo>
                    <a:pt x="351180" y="178582"/>
                  </a:lnTo>
                  <a:cubicBezTo>
                    <a:pt x="358984" y="166527"/>
                    <a:pt x="358739" y="150953"/>
                    <a:pt x="350561" y="139149"/>
                  </a:cubicBezTo>
                  <a:lnTo>
                    <a:pt x="471357" y="16095"/>
                  </a:lnTo>
                  <a:cubicBezTo>
                    <a:pt x="474986" y="12286"/>
                    <a:pt x="474840" y="6258"/>
                    <a:pt x="471031" y="2629"/>
                  </a:cubicBezTo>
                  <a:cubicBezTo>
                    <a:pt x="467299" y="-927"/>
                    <a:pt x="461416" y="-869"/>
                    <a:pt x="457755" y="2760"/>
                  </a:cubicBezTo>
                  <a:lnTo>
                    <a:pt x="335445" y="127347"/>
                  </a:lnTo>
                  <a:cubicBezTo>
                    <a:pt x="329398" y="124935"/>
                    <a:pt x="322786" y="124310"/>
                    <a:pt x="316395" y="125547"/>
                  </a:cubicBezTo>
                  <a:cubicBezTo>
                    <a:pt x="307179" y="127391"/>
                    <a:pt x="299116" y="132921"/>
                    <a:pt x="294078" y="140854"/>
                  </a:cubicBezTo>
                  <a:lnTo>
                    <a:pt x="263940" y="188946"/>
                  </a:lnTo>
                  <a:lnTo>
                    <a:pt x="246348" y="135720"/>
                  </a:lnTo>
                  <a:lnTo>
                    <a:pt x="245729" y="134253"/>
                  </a:lnTo>
                  <a:cubicBezTo>
                    <a:pt x="231555" y="101716"/>
                    <a:pt x="197789" y="95553"/>
                    <a:pt x="140535" y="95553"/>
                  </a:cubicBezTo>
                  <a:cubicBezTo>
                    <a:pt x="83280" y="95553"/>
                    <a:pt x="49552" y="101716"/>
                    <a:pt x="35264" y="134348"/>
                  </a:cubicBezTo>
                  <a:cubicBezTo>
                    <a:pt x="35264" y="134348"/>
                    <a:pt x="34883" y="135148"/>
                    <a:pt x="34693" y="135691"/>
                  </a:cubicBezTo>
                  <a:cubicBezTo>
                    <a:pt x="34442" y="136342"/>
                    <a:pt x="34242" y="137011"/>
                    <a:pt x="34093" y="137692"/>
                  </a:cubicBezTo>
                  <a:lnTo>
                    <a:pt x="841" y="319476"/>
                  </a:lnTo>
                  <a:cubicBezTo>
                    <a:pt x="-3131" y="336375"/>
                    <a:pt x="7349" y="353295"/>
                    <a:pt x="24248" y="357267"/>
                  </a:cubicBezTo>
                  <a:cubicBezTo>
                    <a:pt x="25012" y="357447"/>
                    <a:pt x="25783" y="357597"/>
                    <a:pt x="26558" y="357719"/>
                  </a:cubicBezTo>
                  <a:lnTo>
                    <a:pt x="29416" y="358167"/>
                  </a:lnTo>
                  <a:cubicBezTo>
                    <a:pt x="29913" y="358247"/>
                    <a:pt x="30417" y="358285"/>
                    <a:pt x="30921" y="358281"/>
                  </a:cubicBezTo>
                  <a:cubicBezTo>
                    <a:pt x="36179" y="358118"/>
                    <a:pt x="40309" y="353723"/>
                    <a:pt x="40146" y="348466"/>
                  </a:cubicBezTo>
                  <a:cubicBezTo>
                    <a:pt x="40007" y="343983"/>
                    <a:pt x="36760" y="340205"/>
                    <a:pt x="32350" y="339393"/>
                  </a:cubicBezTo>
                  <a:lnTo>
                    <a:pt x="29492" y="338936"/>
                  </a:lnTo>
                  <a:cubicBezTo>
                    <a:pt x="26086" y="338412"/>
                    <a:pt x="23058" y="336479"/>
                    <a:pt x="21148" y="333611"/>
                  </a:cubicBezTo>
                  <a:cubicBezTo>
                    <a:pt x="19163" y="330604"/>
                    <a:pt x="18556" y="326892"/>
                    <a:pt x="19481" y="323410"/>
                  </a:cubicBezTo>
                  <a:lnTo>
                    <a:pt x="52638" y="142187"/>
                  </a:lnTo>
                  <a:lnTo>
                    <a:pt x="52743" y="141921"/>
                  </a:lnTo>
                  <a:cubicBezTo>
                    <a:pt x="60505" y="124195"/>
                    <a:pt x="76784" y="114603"/>
                    <a:pt x="140535" y="114603"/>
                  </a:cubicBezTo>
                  <a:cubicBezTo>
                    <a:pt x="204285" y="114603"/>
                    <a:pt x="220544" y="124195"/>
                    <a:pt x="228250" y="141759"/>
                  </a:cubicBezTo>
                  <a:lnTo>
                    <a:pt x="252234" y="214149"/>
                  </a:lnTo>
                  <a:cubicBezTo>
                    <a:pt x="253389" y="217656"/>
                    <a:pt x="256465" y="220180"/>
                    <a:pt x="260130" y="220626"/>
                  </a:cubicBezTo>
                  <a:close/>
                </a:path>
              </a:pathLst>
            </a:custGeom>
            <a:grpFill/>
            <a:ln w="9525" cap="flat">
              <a:noFill/>
              <a:prstDash val="solid"/>
              <a:miter/>
            </a:ln>
          </p:spPr>
          <p:txBody>
            <a:bodyPr rtlCol="0" anchor="ctr"/>
            <a:lstStyle/>
            <a:p>
              <a:endParaRPr lang="fr-BE"/>
            </a:p>
          </p:txBody>
        </p:sp>
        <p:sp>
          <p:nvSpPr>
            <p:cNvPr id="101" name="Forme libre : forme 100">
              <a:extLst>
                <a:ext uri="{FF2B5EF4-FFF2-40B4-BE49-F238E27FC236}">
                  <a16:creationId xmlns:a16="http://schemas.microsoft.com/office/drawing/2014/main" id="{A973E1B2-AF41-0556-C6F0-9A7A4A47F1B2}"/>
                </a:ext>
              </a:extLst>
            </p:cNvPr>
            <p:cNvSpPr/>
            <p:nvPr/>
          </p:nvSpPr>
          <p:spPr>
            <a:xfrm>
              <a:off x="-827722" y="2740559"/>
              <a:ext cx="142875" cy="415099"/>
            </a:xfrm>
            <a:custGeom>
              <a:avLst/>
              <a:gdLst>
                <a:gd name="connsiteX0" fmla="*/ 133350 w 142875"/>
                <a:gd name="connsiteY0" fmla="*/ 0 h 415099"/>
                <a:gd name="connsiteX1" fmla="*/ 123825 w 142875"/>
                <a:gd name="connsiteY1" fmla="*/ 9525 h 415099"/>
                <a:gd name="connsiteX2" fmla="*/ 123825 w 142875"/>
                <a:gd name="connsiteY2" fmla="*/ 396050 h 415099"/>
                <a:gd name="connsiteX3" fmla="*/ 80963 w 142875"/>
                <a:gd name="connsiteY3" fmla="*/ 396050 h 415099"/>
                <a:gd name="connsiteX4" fmla="*/ 80963 w 142875"/>
                <a:gd name="connsiteY4" fmla="*/ 159334 h 415099"/>
                <a:gd name="connsiteX5" fmla="*/ 61913 w 142875"/>
                <a:gd name="connsiteY5" fmla="*/ 159334 h 415099"/>
                <a:gd name="connsiteX6" fmla="*/ 61913 w 142875"/>
                <a:gd name="connsiteY6" fmla="*/ 396050 h 415099"/>
                <a:gd name="connsiteX7" fmla="*/ 19050 w 142875"/>
                <a:gd name="connsiteY7" fmla="*/ 396050 h 415099"/>
                <a:gd name="connsiteX8" fmla="*/ 19050 w 142875"/>
                <a:gd name="connsiteY8" fmla="*/ 9525 h 415099"/>
                <a:gd name="connsiteX9" fmla="*/ 9525 w 142875"/>
                <a:gd name="connsiteY9" fmla="*/ 0 h 415099"/>
                <a:gd name="connsiteX10" fmla="*/ 0 w 142875"/>
                <a:gd name="connsiteY10" fmla="*/ 9525 h 415099"/>
                <a:gd name="connsiteX11" fmla="*/ 0 w 142875"/>
                <a:gd name="connsiteY11" fmla="*/ 415100 h 415099"/>
                <a:gd name="connsiteX12" fmla="*/ 142875 w 142875"/>
                <a:gd name="connsiteY12" fmla="*/ 415100 h 415099"/>
                <a:gd name="connsiteX13" fmla="*/ 142875 w 142875"/>
                <a:gd name="connsiteY13" fmla="*/ 9525 h 415099"/>
                <a:gd name="connsiteX14" fmla="*/ 133350 w 142875"/>
                <a:gd name="connsiteY14" fmla="*/ 0 h 41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75" h="415099">
                  <a:moveTo>
                    <a:pt x="133350" y="0"/>
                  </a:moveTo>
                  <a:cubicBezTo>
                    <a:pt x="128089" y="0"/>
                    <a:pt x="123825" y="4264"/>
                    <a:pt x="123825" y="9525"/>
                  </a:cubicBezTo>
                  <a:lnTo>
                    <a:pt x="123825" y="396050"/>
                  </a:lnTo>
                  <a:lnTo>
                    <a:pt x="80963" y="396050"/>
                  </a:lnTo>
                  <a:lnTo>
                    <a:pt x="80963" y="159334"/>
                  </a:lnTo>
                  <a:lnTo>
                    <a:pt x="61913" y="159334"/>
                  </a:lnTo>
                  <a:lnTo>
                    <a:pt x="61913" y="396050"/>
                  </a:lnTo>
                  <a:lnTo>
                    <a:pt x="19050" y="396050"/>
                  </a:lnTo>
                  <a:lnTo>
                    <a:pt x="19050" y="9525"/>
                  </a:lnTo>
                  <a:cubicBezTo>
                    <a:pt x="19050" y="4264"/>
                    <a:pt x="14786" y="0"/>
                    <a:pt x="9525" y="0"/>
                  </a:cubicBezTo>
                  <a:cubicBezTo>
                    <a:pt x="4264" y="0"/>
                    <a:pt x="0" y="4264"/>
                    <a:pt x="0" y="9525"/>
                  </a:cubicBezTo>
                  <a:lnTo>
                    <a:pt x="0" y="415100"/>
                  </a:lnTo>
                  <a:lnTo>
                    <a:pt x="142875" y="415100"/>
                  </a:lnTo>
                  <a:lnTo>
                    <a:pt x="142875" y="9525"/>
                  </a:lnTo>
                  <a:cubicBezTo>
                    <a:pt x="142875" y="4264"/>
                    <a:pt x="138611" y="0"/>
                    <a:pt x="133350" y="0"/>
                  </a:cubicBezTo>
                  <a:close/>
                </a:path>
              </a:pathLst>
            </a:custGeom>
            <a:grpFill/>
            <a:ln w="9525" cap="flat">
              <a:noFill/>
              <a:prstDash val="solid"/>
              <a:miter/>
            </a:ln>
          </p:spPr>
          <p:txBody>
            <a:bodyPr rtlCol="0" anchor="ctr"/>
            <a:lstStyle/>
            <a:p>
              <a:endParaRPr lang="fr-BE"/>
            </a:p>
          </p:txBody>
        </p:sp>
        <p:sp>
          <p:nvSpPr>
            <p:cNvPr id="102" name="Forme libre : forme 101">
              <a:extLst>
                <a:ext uri="{FF2B5EF4-FFF2-40B4-BE49-F238E27FC236}">
                  <a16:creationId xmlns:a16="http://schemas.microsoft.com/office/drawing/2014/main" id="{136A7571-A396-40F8-4315-E20F619AD64D}"/>
                </a:ext>
              </a:extLst>
            </p:cNvPr>
            <p:cNvSpPr/>
            <p:nvPr/>
          </p:nvSpPr>
          <p:spPr>
            <a:xfrm>
              <a:off x="-814920" y="2517484"/>
              <a:ext cx="114300" cy="114300"/>
            </a:xfrm>
            <a:custGeom>
              <a:avLst/>
              <a:gdLst>
                <a:gd name="connsiteX0" fmla="*/ 57150 w 114300"/>
                <a:gd name="connsiteY0" fmla="*/ 114300 h 114300"/>
                <a:gd name="connsiteX1" fmla="*/ 114300 w 114300"/>
                <a:gd name="connsiteY1" fmla="*/ 57150 h 114300"/>
                <a:gd name="connsiteX2" fmla="*/ 57150 w 114300"/>
                <a:gd name="connsiteY2" fmla="*/ 0 h 114300"/>
                <a:gd name="connsiteX3" fmla="*/ 0 w 114300"/>
                <a:gd name="connsiteY3" fmla="*/ 57150 h 114300"/>
                <a:gd name="connsiteX4" fmla="*/ 57150 w 114300"/>
                <a:gd name="connsiteY4" fmla="*/ 114300 h 114300"/>
                <a:gd name="connsiteX5" fmla="*/ 57150 w 114300"/>
                <a:gd name="connsiteY5" fmla="*/ 19050 h 114300"/>
                <a:gd name="connsiteX6" fmla="*/ 95250 w 114300"/>
                <a:gd name="connsiteY6" fmla="*/ 57150 h 114300"/>
                <a:gd name="connsiteX7" fmla="*/ 57150 w 114300"/>
                <a:gd name="connsiteY7" fmla="*/ 95250 h 114300"/>
                <a:gd name="connsiteX8" fmla="*/ 19050 w 114300"/>
                <a:gd name="connsiteY8" fmla="*/ 57150 h 114300"/>
                <a:gd name="connsiteX9" fmla="*/ 57150 w 114300"/>
                <a:gd name="connsiteY9" fmla="*/ 190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300" h="114300">
                  <a:moveTo>
                    <a:pt x="57150" y="114300"/>
                  </a:moveTo>
                  <a:cubicBezTo>
                    <a:pt x="88713" y="114300"/>
                    <a:pt x="114300" y="88713"/>
                    <a:pt x="114300" y="57150"/>
                  </a:cubicBezTo>
                  <a:cubicBezTo>
                    <a:pt x="114300" y="25587"/>
                    <a:pt x="88713" y="0"/>
                    <a:pt x="57150" y="0"/>
                  </a:cubicBezTo>
                  <a:cubicBezTo>
                    <a:pt x="25587" y="0"/>
                    <a:pt x="0" y="25587"/>
                    <a:pt x="0" y="57150"/>
                  </a:cubicBezTo>
                  <a:cubicBezTo>
                    <a:pt x="37" y="88698"/>
                    <a:pt x="25602" y="114263"/>
                    <a:pt x="57150" y="114300"/>
                  </a:cubicBezTo>
                  <a:close/>
                  <a:moveTo>
                    <a:pt x="57150" y="19050"/>
                  </a:moveTo>
                  <a:cubicBezTo>
                    <a:pt x="78192" y="19050"/>
                    <a:pt x="95250" y="36108"/>
                    <a:pt x="95250" y="57150"/>
                  </a:cubicBezTo>
                  <a:cubicBezTo>
                    <a:pt x="95250" y="78192"/>
                    <a:pt x="78192" y="95250"/>
                    <a:pt x="57150" y="95250"/>
                  </a:cubicBezTo>
                  <a:cubicBezTo>
                    <a:pt x="36108" y="95250"/>
                    <a:pt x="19050" y="78192"/>
                    <a:pt x="19050" y="57150"/>
                  </a:cubicBezTo>
                  <a:cubicBezTo>
                    <a:pt x="19050" y="36108"/>
                    <a:pt x="36108" y="19050"/>
                    <a:pt x="57150" y="19050"/>
                  </a:cubicBezTo>
                  <a:close/>
                </a:path>
              </a:pathLst>
            </a:custGeom>
            <a:grpFill/>
            <a:ln w="9525" cap="flat">
              <a:noFill/>
              <a:prstDash val="solid"/>
              <a:miter/>
            </a:ln>
          </p:spPr>
          <p:txBody>
            <a:bodyPr rtlCol="0" anchor="ctr"/>
            <a:lstStyle/>
            <a:p>
              <a:endParaRPr lang="fr-BE"/>
            </a:p>
          </p:txBody>
        </p:sp>
      </p:grpSp>
      <p:sp>
        <p:nvSpPr>
          <p:cNvPr id="3" name="TextShape 2">
            <a:extLst>
              <a:ext uri="{FF2B5EF4-FFF2-40B4-BE49-F238E27FC236}">
                <a16:creationId xmlns:a16="http://schemas.microsoft.com/office/drawing/2014/main" id="{5CA8C74E-915D-BBD9-086C-F2C16FB00916}"/>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FR" sz="3200" spc="-1" dirty="0">
                <a:solidFill>
                  <a:srgbClr val="156082"/>
                </a:solidFill>
                <a:latin typeface="Aptos Display"/>
              </a:rPr>
              <a:t>Retours des </a:t>
            </a:r>
            <a:r>
              <a:rPr lang="fr-FR" sz="3200" spc="-1" dirty="0" err="1">
                <a:solidFill>
                  <a:srgbClr val="156082"/>
                </a:solidFill>
                <a:latin typeface="Aptos Display"/>
              </a:rPr>
              <a:t>étudiant.es</a:t>
            </a:r>
            <a:r>
              <a:rPr lang="fr-FR" sz="3200" spc="-1" dirty="0">
                <a:solidFill>
                  <a:srgbClr val="156082"/>
                </a:solidFill>
                <a:latin typeface="Aptos Display"/>
              </a:rPr>
              <a:t> </a:t>
            </a:r>
            <a:endParaRPr lang="fr-BE" sz="3200" spc="-1" dirty="0">
              <a:solidFill>
                <a:srgbClr val="156082"/>
              </a:solidFill>
              <a:latin typeface="Aptos Display"/>
            </a:endParaRPr>
          </a:p>
        </p:txBody>
      </p:sp>
      <p:sp>
        <p:nvSpPr>
          <p:cNvPr id="4" name="ZoneTexte 3">
            <a:extLst>
              <a:ext uri="{FF2B5EF4-FFF2-40B4-BE49-F238E27FC236}">
                <a16:creationId xmlns:a16="http://schemas.microsoft.com/office/drawing/2014/main" id="{8C736ED7-AEE2-2C88-0AF2-B3E1B2E75140}"/>
              </a:ext>
            </a:extLst>
          </p:cNvPr>
          <p:cNvSpPr txBox="1"/>
          <p:nvPr/>
        </p:nvSpPr>
        <p:spPr>
          <a:xfrm>
            <a:off x="1232029" y="1032389"/>
            <a:ext cx="10404448" cy="707886"/>
          </a:xfrm>
          <a:prstGeom prst="rect">
            <a:avLst/>
          </a:prstGeom>
          <a:noFill/>
        </p:spPr>
        <p:txBody>
          <a:bodyPr wrap="square" rtlCol="0">
            <a:spAutoFit/>
          </a:bodyPr>
          <a:lstStyle/>
          <a:p>
            <a:r>
              <a:rPr lang="fr-FR" sz="2200" spc="-1" dirty="0">
                <a:latin typeface="Calibri"/>
              </a:rPr>
              <a:t>(Séance de consultation avec les représentants </a:t>
            </a:r>
            <a:r>
              <a:rPr lang="fr-FR" sz="2200" spc="-1" dirty="0" err="1">
                <a:latin typeface="Calibri"/>
              </a:rPr>
              <a:t>étudiant.es</a:t>
            </a:r>
            <a:r>
              <a:rPr lang="fr-FR" sz="2200" spc="-1" dirty="0">
                <a:latin typeface="Calibri"/>
              </a:rPr>
              <a:t> – mars 2025)</a:t>
            </a:r>
          </a:p>
          <a:p>
            <a:endParaRPr lang="fr-GB" dirty="0"/>
          </a:p>
        </p:txBody>
      </p:sp>
    </p:spTree>
    <p:extLst>
      <p:ext uri="{BB962C8B-B14F-4D97-AF65-F5344CB8AC3E}">
        <p14:creationId xmlns:p14="http://schemas.microsoft.com/office/powerpoint/2010/main" val="1379508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8180589" y="934360"/>
            <a:ext cx="3599948" cy="215362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250" b="1" i="1" spc="-1" dirty="0">
                <a:solidFill>
                  <a:srgbClr val="000000"/>
                </a:solidFill>
                <a:latin typeface="Aptos"/>
              </a:rPr>
              <a:t>Didactique professionnelle</a:t>
            </a:r>
            <a:r>
              <a:rPr lang="fr-GB" sz="1250" b="1" i="1" spc="-1" dirty="0">
                <a:solidFill>
                  <a:srgbClr val="000000"/>
                </a:solidFill>
                <a:latin typeface="Aptos"/>
              </a:rPr>
              <a:t> </a:t>
            </a:r>
            <a:r>
              <a:rPr lang="fr-BE" sz="1250" b="1" spc="-1" dirty="0">
                <a:solidFill>
                  <a:srgbClr val="000000"/>
                </a:solidFill>
                <a:latin typeface="Aptos"/>
              </a:rPr>
              <a:t>(TA - 10 ECTS) </a:t>
            </a:r>
            <a:endParaRPr lang="fr-BE" sz="125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200" i="1" spc="-1" dirty="0">
                <a:solidFill>
                  <a:srgbClr val="000000"/>
                </a:solidFill>
                <a:latin typeface="Aptos"/>
              </a:rPr>
              <a:t>Didactique professionnelle et formation initiale des enseignants </a:t>
            </a:r>
            <a:r>
              <a:rPr lang="fr-BE" sz="12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200" i="1" spc="-1" dirty="0">
                <a:solidFill>
                  <a:schemeClr val="accent6"/>
                </a:solidFill>
                <a:latin typeface="Aptos"/>
              </a:rPr>
              <a:t>Stage "accompagnement" partim 1 </a:t>
            </a:r>
            <a:r>
              <a:rPr lang="fr-FR" sz="1200" spc="-1" dirty="0">
                <a:solidFill>
                  <a:schemeClr val="accent6"/>
                </a:solidFill>
                <a:latin typeface="Aptos"/>
              </a:rPr>
              <a:t>(Q2)</a:t>
            </a:r>
          </a:p>
          <a:p>
            <a:pPr marL="360">
              <a:lnSpc>
                <a:spcPct val="107000"/>
              </a:lnSpc>
              <a:spcBef>
                <a:spcPts val="600"/>
              </a:spcBef>
              <a:buClr>
                <a:srgbClr val="000000"/>
              </a:buClr>
            </a:pPr>
            <a:r>
              <a:rPr lang="fr-FR" sz="1250" b="1" i="1" spc="-1" dirty="0">
                <a:solidFill>
                  <a:srgbClr val="000000"/>
                </a:solidFill>
                <a:latin typeface="Aptos"/>
              </a:rPr>
              <a:t>Pratiques réflexives</a:t>
            </a:r>
            <a:r>
              <a:rPr lang="fr-GB" sz="1250" b="1" i="1" spc="-1" dirty="0">
                <a:solidFill>
                  <a:srgbClr val="000000"/>
                </a:solidFill>
                <a:latin typeface="Aptos"/>
              </a:rPr>
              <a:t> </a:t>
            </a:r>
            <a:r>
              <a:rPr lang="fr-BE" sz="1250" b="1" spc="-1" dirty="0">
                <a:solidFill>
                  <a:srgbClr val="000000"/>
                </a:solidFill>
                <a:latin typeface="Aptos"/>
              </a:rPr>
              <a:t>(Q2 - 2 ECTS) </a:t>
            </a:r>
            <a:endParaRPr lang="fr-FR" sz="125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200" i="1" spc="-1" dirty="0">
                <a:solidFill>
                  <a:srgbClr val="000000"/>
                </a:solidFill>
                <a:latin typeface="Aptos"/>
              </a:rPr>
              <a:t>Pratiques réflexives (orales et écrites) et gestion collective des retours de stage </a:t>
            </a:r>
            <a:r>
              <a:rPr lang="fr-BE" sz="1200" spc="-1" dirty="0">
                <a:solidFill>
                  <a:srgbClr val="000000"/>
                </a:solidFill>
                <a:latin typeface="Aptos"/>
              </a:rPr>
              <a:t>(Q2 - ECTS)</a:t>
            </a:r>
            <a:endParaRPr lang="fr-FR" sz="12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200" i="1" spc="-1" dirty="0">
                <a:solidFill>
                  <a:schemeClr val="accent6"/>
                </a:solidFill>
                <a:latin typeface="Aptos"/>
              </a:rPr>
              <a:t>Stage "accompagnement" partim 2 </a:t>
            </a:r>
            <a:r>
              <a:rPr lang="fr-BE" sz="1200" spc="-1" dirty="0">
                <a:solidFill>
                  <a:schemeClr val="accent6"/>
                </a:solidFill>
                <a:latin typeface="Aptos"/>
              </a:rPr>
              <a:t>(Q2 - 1 ECTS) </a:t>
            </a:r>
            <a:r>
              <a:rPr lang="fr-BE" sz="1200" spc="-1" dirty="0">
                <a:solidFill>
                  <a:schemeClr val="accent6"/>
                </a:solidFill>
                <a:latin typeface="Aptos"/>
                <a:sym typeface="Wingdings" pitchFamily="2" charset="2"/>
              </a:rPr>
              <a:t>- 4h débriefing collectif</a:t>
            </a:r>
            <a:endParaRPr lang="fr-FR" sz="12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1" name="CustomShape 9"/>
          <p:cNvSpPr/>
          <p:nvPr/>
        </p:nvSpPr>
        <p:spPr>
          <a:xfrm>
            <a:off x="8241687" y="2882249"/>
            <a:ext cx="3534326" cy="275545"/>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fr-BE" sz="1200" b="0" strike="noStrike" spc="-1" dirty="0">
                <a:solidFill>
                  <a:schemeClr val="bg1"/>
                </a:solidFill>
                <a:latin typeface="Aptos"/>
              </a:rPr>
              <a:t>Certificat / formation MDS - 10 crédits </a:t>
            </a:r>
            <a:r>
              <a:rPr lang="fr-BE" sz="1200" b="1" strike="noStrike" spc="-1" dirty="0">
                <a:solidFill>
                  <a:schemeClr val="bg1"/>
                </a:solidFill>
                <a:latin typeface="Aptos"/>
              </a:rPr>
              <a:t>valorisables</a:t>
            </a:r>
            <a:endParaRPr lang="fr-FR" sz="1200" b="0" strike="noStrike" spc="-1" dirty="0">
              <a:solidFill>
                <a:schemeClr val="bg1"/>
              </a:solidFill>
              <a:latin typeface="Calibri"/>
            </a:endParaRPr>
          </a:p>
        </p:txBody>
      </p:sp>
      <p:sp>
        <p:nvSpPr>
          <p:cNvPr id="342" name="CustomShape 10"/>
          <p:cNvSpPr/>
          <p:nvPr/>
        </p:nvSpPr>
        <p:spPr>
          <a:xfrm>
            <a:off x="3345365" y="5832209"/>
            <a:ext cx="8393869" cy="737210"/>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BE" sz="1050" b="1" strike="noStrike" spc="-1" dirty="0">
                <a:solidFill>
                  <a:srgbClr val="000000"/>
                </a:solidFill>
                <a:latin typeface="Aptos"/>
              </a:rPr>
              <a:t>C7</a:t>
            </a:r>
            <a:r>
              <a:rPr lang="fr-BE" sz="1050" b="0" strike="noStrike" spc="-1" dirty="0">
                <a:solidFill>
                  <a:srgbClr val="000000"/>
                </a:solidFill>
                <a:latin typeface="Aptos"/>
              </a:rPr>
              <a:t> </a:t>
            </a:r>
            <a:r>
              <a:rPr lang="fr-FR" sz="1050" b="0" i="1" strike="noStrike" spc="-1" dirty="0">
                <a:solidFill>
                  <a:srgbClr val="000000"/>
                </a:solidFill>
                <a:latin typeface="Aptos"/>
              </a:rPr>
              <a:t>capacité de mener, individuellement et avec ses pairs, une analyse critique et rigoureuse de </a:t>
            </a:r>
            <a:r>
              <a:rPr lang="fr-FR" sz="1050" b="0" i="1" u="sng" strike="noStrike" spc="-1" dirty="0">
                <a:solidFill>
                  <a:srgbClr val="000000"/>
                </a:solidFill>
                <a:uFillTx/>
                <a:latin typeface="Aptos"/>
              </a:rPr>
              <a:t>ses propres pratiques </a:t>
            </a:r>
            <a:r>
              <a:rPr lang="fr-FR" sz="1050" b="0" i="1" strike="noStrike" spc="-1" dirty="0">
                <a:solidFill>
                  <a:srgbClr val="000000"/>
                </a:solidFill>
                <a:latin typeface="Aptos"/>
              </a:rPr>
              <a:t>et de leur impact sur les étudiants et la réussite de ces derniers, notamment en s'appuyant sur diverses disciplines des sciences humaines, afin de réguler son enseignement dans une perspective d'efficacité et d'équité. L'ensemble de ces objectifs s'inscrit dans le cadre d'une distanciation épistémologique et d'une vision systémique </a:t>
            </a:r>
            <a:endParaRPr lang="fr-FR" sz="1050" b="0" strike="noStrike" spc="-1" dirty="0">
              <a:latin typeface="Calibri"/>
            </a:endParaRPr>
          </a:p>
        </p:txBody>
      </p:sp>
      <p:sp>
        <p:nvSpPr>
          <p:cNvPr id="343" name="CustomShape 11"/>
          <p:cNvSpPr/>
          <p:nvPr/>
        </p:nvSpPr>
        <p:spPr>
          <a:xfrm>
            <a:off x="8241688" y="3219832"/>
            <a:ext cx="3534325" cy="1706706"/>
          </a:xfrm>
          <a:prstGeom prst="rect">
            <a:avLst/>
          </a:prstGeom>
          <a:solidFill>
            <a:schemeClr val="accent6">
              <a:lumMod val="20000"/>
              <a:lumOff val="80000"/>
              <a:alpha val="50000"/>
            </a:schemeClr>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BE" sz="1050" b="1" strike="noStrike" spc="-1" dirty="0">
                <a:solidFill>
                  <a:srgbClr val="000000"/>
                </a:solidFill>
                <a:latin typeface="Aptos"/>
              </a:rPr>
              <a:t>C3</a:t>
            </a:r>
            <a:r>
              <a:rPr lang="fr-BE" sz="1050" b="0" strike="noStrike" spc="-1" dirty="0">
                <a:solidFill>
                  <a:srgbClr val="000000"/>
                </a:solidFill>
                <a:latin typeface="Aptos"/>
              </a:rPr>
              <a:t> </a:t>
            </a:r>
            <a:r>
              <a:rPr lang="fr-FR" sz="1050" b="0" i="1" strike="noStrike" spc="-1" dirty="0">
                <a:solidFill>
                  <a:srgbClr val="000000"/>
                </a:solidFill>
                <a:latin typeface="Aptos"/>
              </a:rPr>
              <a:t>capacité à accompagner des personnes en situation de formation professionnelle </a:t>
            </a:r>
            <a:r>
              <a:rPr lang="fr-BE" sz="1050" b="1" strike="noStrike" spc="-1" dirty="0">
                <a:solidFill>
                  <a:srgbClr val="000000"/>
                </a:solidFill>
                <a:latin typeface="Aptos"/>
              </a:rPr>
              <a:t>ET C6 </a:t>
            </a:r>
            <a:r>
              <a:rPr lang="fr-FR" sz="1050" b="0" i="1" strike="noStrike" spc="-1" dirty="0">
                <a:solidFill>
                  <a:srgbClr val="000000"/>
                </a:solidFill>
                <a:latin typeface="Aptos"/>
              </a:rPr>
              <a:t>capacité à observer, à analyser et à évaluer des éléments de pratique professionnelle enseignante en vue de conseiller et d'aider à réajuster ces pratiques en s'inspirant notamment de résultats de recherches scientifiques en éducation, en didactique des contenus disciplinaires à enseigner, en psychologie, en sociologie de l'éducation et en étude de genre, concernant notamment la diversité culturelle, les inégalités socio-économiques, le genre </a:t>
            </a:r>
            <a:endParaRPr lang="fr-FR" sz="1050" b="0" strike="noStrike" spc="-1" dirty="0">
              <a:latin typeface="Calibri"/>
            </a:endParaRPr>
          </a:p>
        </p:txBody>
      </p:sp>
      <p:sp>
        <p:nvSpPr>
          <p:cNvPr id="345" name="CustomShape 13"/>
          <p:cNvSpPr/>
          <p:nvPr/>
        </p:nvSpPr>
        <p:spPr>
          <a:xfrm>
            <a:off x="3077737" y="5010830"/>
            <a:ext cx="8845740" cy="1706705"/>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3267308" y="5551020"/>
            <a:ext cx="8263054" cy="275545"/>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200" b="1" i="1" spc="-1" dirty="0">
                <a:solidFill>
                  <a:srgbClr val="000000"/>
                </a:solidFill>
                <a:latin typeface="Aptos"/>
              </a:rPr>
              <a:t>Travail d'intégration et séminaires d'accompagnement </a:t>
            </a:r>
            <a:r>
              <a:rPr lang="fr-BE" sz="1200" b="1" strike="noStrike" spc="-1" dirty="0">
                <a:solidFill>
                  <a:srgbClr val="000000"/>
                </a:solidFill>
                <a:latin typeface="Calibri"/>
                <a:ea typeface="SimSun"/>
              </a:rPr>
              <a:t>(TA – 16 </a:t>
            </a:r>
            <a:r>
              <a:rPr lang="fr-BE" sz="1200" b="1" spc="-1" dirty="0">
                <a:solidFill>
                  <a:srgbClr val="000000"/>
                </a:solidFill>
                <a:latin typeface="Calibri"/>
                <a:ea typeface="SimSun"/>
              </a:rPr>
              <a:t>ECTS</a:t>
            </a:r>
            <a:r>
              <a:rPr lang="fr-BE" sz="1200" b="1" strike="noStrike" spc="-1" dirty="0">
                <a:solidFill>
                  <a:srgbClr val="000000"/>
                </a:solidFill>
                <a:latin typeface="Calibri"/>
                <a:ea typeface="SimSun"/>
              </a:rPr>
              <a:t>)</a:t>
            </a:r>
            <a:endParaRPr lang="fr-FR" sz="12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216898"/>
            <a:ext cx="3960000" cy="4900034"/>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5" name="CustomShape 12">
            <a:extLst>
              <a:ext uri="{FF2B5EF4-FFF2-40B4-BE49-F238E27FC236}">
                <a16:creationId xmlns:a16="http://schemas.microsoft.com/office/drawing/2014/main" id="{92F42C7F-DF73-2195-9048-0682C39B33B4}"/>
              </a:ext>
            </a:extLst>
          </p:cNvPr>
          <p:cNvSpPr/>
          <p:nvPr/>
        </p:nvSpPr>
        <p:spPr>
          <a:xfrm>
            <a:off x="450659" y="3948589"/>
            <a:ext cx="3538602" cy="898792"/>
          </a:xfrm>
          <a:prstGeom prst="rect">
            <a:avLst/>
          </a:prstGeom>
          <a:solidFill>
            <a:srgbClr val="FBA993">
              <a:alpha val="50000"/>
            </a:srgbClr>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BE" sz="1050" b="1" strike="noStrike" spc="-1" dirty="0">
                <a:solidFill>
                  <a:srgbClr val="000000"/>
                </a:solidFill>
                <a:latin typeface="Aptos"/>
              </a:rPr>
              <a:t>C1 </a:t>
            </a:r>
            <a:r>
              <a:rPr lang="fr-FR" sz="1050" b="0" i="1" strike="noStrike" spc="-1" dirty="0">
                <a:solidFill>
                  <a:srgbClr val="000000"/>
                </a:solidFill>
                <a:latin typeface="Aptos"/>
              </a:rPr>
              <a:t>maitrise de la didactique de la ou des disciplines concernées ou de la didactique appliquée à ces disciplines </a:t>
            </a:r>
            <a:r>
              <a:rPr lang="fr-BE" sz="1050" b="1" strike="noStrike" spc="-1" dirty="0">
                <a:solidFill>
                  <a:srgbClr val="000000"/>
                </a:solidFill>
                <a:latin typeface="Aptos"/>
              </a:rPr>
              <a:t>ET C2 </a:t>
            </a:r>
            <a:r>
              <a:rPr lang="fr-FR" sz="1050" b="0" i="1" strike="noStrike" spc="-1" dirty="0">
                <a:solidFill>
                  <a:srgbClr val="000000"/>
                </a:solidFill>
                <a:latin typeface="Aptos"/>
              </a:rPr>
              <a:t>connaissance et la compréhension des lieux de formation au sein desquels on aura à exercer et de ceux au sein desquels exerceront ses futurs étudiants </a:t>
            </a:r>
            <a:endParaRPr lang="fr-FR" sz="1050" b="0" strike="noStrike" spc="-1" dirty="0">
              <a:latin typeface="Calibri"/>
            </a:endParaRPr>
          </a:p>
        </p:txBody>
      </p:sp>
      <p:sp>
        <p:nvSpPr>
          <p:cNvPr id="7" name="CustomShape 16">
            <a:extLst>
              <a:ext uri="{FF2B5EF4-FFF2-40B4-BE49-F238E27FC236}">
                <a16:creationId xmlns:a16="http://schemas.microsoft.com/office/drawing/2014/main" id="{EF1EC4E1-C5BA-8874-0423-AA3018AA3B87}"/>
              </a:ext>
            </a:extLst>
          </p:cNvPr>
          <p:cNvSpPr/>
          <p:nvPr/>
        </p:nvSpPr>
        <p:spPr>
          <a:xfrm>
            <a:off x="371661" y="2665501"/>
            <a:ext cx="1828786" cy="1064607"/>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400" b="1" strike="noStrike" spc="-1" dirty="0">
                <a:solidFill>
                  <a:srgbClr val="800000"/>
                </a:solidFill>
                <a:latin typeface="Aptos"/>
              </a:rPr>
              <a:t>Finalité </a:t>
            </a:r>
            <a:br>
              <a:rPr lang="fr-BE" sz="1400" b="1" strike="noStrike" spc="-1" dirty="0">
                <a:solidFill>
                  <a:srgbClr val="800000"/>
                </a:solidFill>
                <a:latin typeface="Aptos"/>
              </a:rPr>
            </a:br>
            <a:r>
              <a:rPr lang="fr-BE" sz="1400" b="1" strike="noStrike" spc="-1" dirty="0">
                <a:solidFill>
                  <a:srgbClr val="800000"/>
                </a:solidFill>
                <a:latin typeface="Aptos"/>
              </a:rPr>
              <a:t>didactique</a:t>
            </a:r>
            <a:endParaRPr lang="fr-FR" sz="1400" b="0" strike="noStrike" spc="-1" dirty="0">
              <a:solidFill>
                <a:srgbClr val="800000"/>
              </a:solidFill>
              <a:latin typeface="Calibri"/>
            </a:endParaRPr>
          </a:p>
          <a:p>
            <a:pPr marL="360" algn="ctr">
              <a:lnSpc>
                <a:spcPct val="107000"/>
              </a:lnSpc>
              <a:spcAft>
                <a:spcPts val="799"/>
              </a:spcAft>
              <a:buClr>
                <a:srgbClr val="000000"/>
              </a:buClr>
            </a:pPr>
            <a:r>
              <a:rPr lang="fr-BE" sz="1050" b="1" i="1" spc="-1" dirty="0">
                <a:solidFill>
                  <a:srgbClr val="000000"/>
                </a:solidFill>
                <a:latin typeface="Aptos"/>
              </a:rPr>
              <a:t>Questions approfondies</a:t>
            </a:r>
            <a:br>
              <a:rPr lang="fr-BE" sz="1050" b="1" i="1" spc="-1" dirty="0">
                <a:solidFill>
                  <a:srgbClr val="000000"/>
                </a:solidFill>
                <a:latin typeface="Aptos"/>
              </a:rPr>
            </a:br>
            <a:r>
              <a:rPr lang="fr-BE" sz="1050" b="1" i="1" spc="-1" dirty="0">
                <a:solidFill>
                  <a:srgbClr val="000000"/>
                </a:solidFill>
                <a:latin typeface="Aptos"/>
              </a:rPr>
              <a:t>de didactique disciplinaire </a:t>
            </a:r>
            <a:br>
              <a:rPr lang="fr-BE" sz="1100" spc="-1" dirty="0">
                <a:solidFill>
                  <a:srgbClr val="000000"/>
                </a:solidFill>
                <a:latin typeface="Aptos"/>
              </a:rPr>
            </a:br>
            <a:r>
              <a:rPr lang="fr-BE" sz="105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2250611" y="2666160"/>
            <a:ext cx="1828786" cy="1064222"/>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r>
              <a:rPr lang="fr-BE" sz="1400" b="1" strike="noStrike" spc="-1" dirty="0">
                <a:solidFill>
                  <a:srgbClr val="800000"/>
                </a:solidFill>
                <a:latin typeface="Aptos"/>
              </a:rPr>
              <a:t>Finalité </a:t>
            </a:r>
            <a:br>
              <a:rPr lang="fr-BE" sz="1400" b="1" strike="noStrike" spc="-1" dirty="0">
                <a:solidFill>
                  <a:srgbClr val="800000"/>
                </a:solidFill>
                <a:latin typeface="Aptos"/>
              </a:rPr>
            </a:br>
            <a:r>
              <a:rPr lang="fr-BE" sz="1400" b="1" strike="noStrike" spc="-1" dirty="0">
                <a:solidFill>
                  <a:srgbClr val="800000"/>
                </a:solidFill>
                <a:latin typeface="Aptos"/>
              </a:rPr>
              <a:t>psychopédagogique </a:t>
            </a:r>
            <a:endParaRPr lang="fr-FR" sz="1400" b="0" strike="noStrike" spc="-1" dirty="0">
              <a:solidFill>
                <a:srgbClr val="800000"/>
              </a:solidFill>
              <a:latin typeface="Calibri"/>
            </a:endParaRPr>
          </a:p>
          <a:p>
            <a:pPr algn="ctr">
              <a:lnSpc>
                <a:spcPct val="107000"/>
              </a:lnSpc>
            </a:pPr>
            <a:r>
              <a:rPr lang="fr-BE" sz="1050" b="1" i="1" spc="-1" dirty="0">
                <a:solidFill>
                  <a:srgbClr val="000000"/>
                </a:solidFill>
                <a:latin typeface="Aptos"/>
              </a:rPr>
              <a:t>Questions approfondies </a:t>
            </a:r>
            <a:br>
              <a:rPr lang="fr-BE" sz="1050" b="1" i="1" spc="-1" dirty="0">
                <a:solidFill>
                  <a:srgbClr val="000000"/>
                </a:solidFill>
                <a:latin typeface="Aptos"/>
              </a:rPr>
            </a:br>
            <a:r>
              <a:rPr lang="fr-BE" sz="1050" b="1" i="1" spc="-1" dirty="0">
                <a:solidFill>
                  <a:srgbClr val="000000"/>
                </a:solidFill>
                <a:latin typeface="Aptos"/>
              </a:rPr>
              <a:t>de psychopédagogie  </a:t>
            </a:r>
            <a:br>
              <a:rPr lang="fr-BE" sz="1050" spc="-1" dirty="0">
                <a:solidFill>
                  <a:srgbClr val="000000"/>
                </a:solidFill>
                <a:latin typeface="Aptos"/>
              </a:rPr>
            </a:b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346543"/>
            <a:ext cx="3822427" cy="892552"/>
          </a:xfrm>
          <a:prstGeom prst="rect">
            <a:avLst/>
          </a:prstGeom>
          <a:noFill/>
        </p:spPr>
        <p:txBody>
          <a:bodyPr wrap="square" rtlCol="0">
            <a:spAutoFit/>
          </a:bodyPr>
          <a:lstStyle/>
          <a:p>
            <a:pPr algn="ctr">
              <a:lnSpc>
                <a:spcPct val="100000"/>
              </a:lnSpc>
            </a:pPr>
            <a:r>
              <a:rPr lang="fr-BE" b="1" strike="noStrike" spc="-1" dirty="0">
                <a:solidFill>
                  <a:srgbClr val="FF0000"/>
                </a:solidFill>
                <a:latin typeface="Aptos"/>
              </a:rPr>
              <a:t>DIDACTIQUE</a:t>
            </a:r>
          </a:p>
          <a:p>
            <a:pPr algn="ctr">
              <a:lnSpc>
                <a:spcPct val="100000"/>
              </a:lnSpc>
            </a:pPr>
            <a:r>
              <a:rPr lang="fr-BE" b="1" strike="noStrike" spc="-1" dirty="0">
                <a:solidFill>
                  <a:srgbClr val="FF0000"/>
                </a:solidFill>
                <a:latin typeface="Aptos"/>
              </a:rPr>
              <a:t>ET LIEUX DE FORMATION</a:t>
            </a:r>
            <a:endParaRPr lang="fr-FR" b="0" strike="noStrike" spc="-1" dirty="0">
              <a:solidFill>
                <a:srgbClr val="FF0000"/>
              </a:solidFill>
              <a:latin typeface="Calibri"/>
            </a:endParaRPr>
          </a:p>
          <a:p>
            <a:pPr algn="ctr">
              <a:lnSpc>
                <a:spcPct val="100000"/>
              </a:lnSpc>
            </a:pPr>
            <a:r>
              <a:rPr lang="fr-BE" sz="1600" strike="noStrike" spc="-1" dirty="0">
                <a:solidFill>
                  <a:srgbClr val="FF0000"/>
                </a:solidFill>
                <a:latin typeface="Aptos"/>
              </a:rPr>
              <a:t>19 ECTS (10 HE - 9 ULiège)</a:t>
            </a:r>
            <a:endParaRPr lang="fr-BE"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345366" y="5241910"/>
            <a:ext cx="8393869" cy="369332"/>
          </a:xfrm>
          <a:prstGeom prst="rect">
            <a:avLst/>
          </a:prstGeom>
          <a:noFill/>
        </p:spPr>
        <p:txBody>
          <a:bodyPr wrap="square" rtlCol="0">
            <a:spAutoFit/>
          </a:bodyPr>
          <a:lstStyle/>
          <a:p>
            <a:pPr algn="ctr">
              <a:lnSpc>
                <a:spcPct val="100000"/>
              </a:lnSpc>
            </a:pPr>
            <a:r>
              <a:rPr lang="fr-BE" b="1" strike="noStrike" spc="-1" dirty="0">
                <a:solidFill>
                  <a:schemeClr val="tx2">
                    <a:lumMod val="50000"/>
                    <a:lumOff val="50000"/>
                  </a:schemeClr>
                </a:solidFill>
                <a:latin typeface="Aptos"/>
              </a:rPr>
              <a:t>ANALYSE CRITIQUE ET TRAVAIL D’INTÉGRATION </a:t>
            </a:r>
            <a:r>
              <a:rPr lang="fr-BE" sz="1600" strike="noStrike" spc="-1" dirty="0">
                <a:solidFill>
                  <a:srgbClr val="0070C0"/>
                </a:solidFill>
                <a:latin typeface="Aptos"/>
              </a:rPr>
              <a:t>16 ECTS (5 HE - 11 ULiège)</a:t>
            </a:r>
            <a:endParaRPr lang="fr-BE" dirty="0">
              <a:solidFill>
                <a:srgbClr val="0070C0"/>
              </a:solidFill>
            </a:endParaRPr>
          </a:p>
        </p:txBody>
      </p:sp>
      <p:sp>
        <p:nvSpPr>
          <p:cNvPr id="15" name="CustomShape 14"/>
          <p:cNvSpPr/>
          <p:nvPr/>
        </p:nvSpPr>
        <p:spPr>
          <a:xfrm>
            <a:off x="4419680" y="4025533"/>
            <a:ext cx="3422808" cy="737210"/>
          </a:xfrm>
          <a:prstGeom prst="rect">
            <a:avLst/>
          </a:prstGeom>
          <a:solidFill>
            <a:srgbClr val="F09EE4">
              <a:alpha val="50000"/>
            </a:srgbClr>
          </a:solid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nSpc>
                <a:spcPct val="100000"/>
              </a:lnSpc>
            </a:pPr>
            <a:r>
              <a:rPr lang="fr-BE" sz="1050" b="1" strike="noStrike" spc="-1" dirty="0">
                <a:solidFill>
                  <a:srgbClr val="000000"/>
                </a:solidFill>
                <a:latin typeface="Aptos"/>
              </a:rPr>
              <a:t>C4 </a:t>
            </a:r>
            <a:r>
              <a:rPr lang="fr-FR" sz="1050" b="0" i="1" strike="noStrike" spc="-1" dirty="0">
                <a:solidFill>
                  <a:srgbClr val="000000"/>
                </a:solidFill>
                <a:latin typeface="Aptos"/>
              </a:rPr>
              <a:t>maitrise des spécificités de la pédagogie pour adultes et notamment les jeunes adultes </a:t>
            </a:r>
            <a:r>
              <a:rPr lang="fr-BE" sz="1050" b="1" strike="noStrike" spc="-1" dirty="0">
                <a:solidFill>
                  <a:srgbClr val="000000"/>
                </a:solidFill>
                <a:latin typeface="Aptos"/>
              </a:rPr>
              <a:t>ET C5 </a:t>
            </a:r>
            <a:r>
              <a:rPr lang="fr-FR" sz="1050" b="0" i="1" strike="noStrike" spc="-1" dirty="0">
                <a:solidFill>
                  <a:srgbClr val="000000"/>
                </a:solidFill>
                <a:latin typeface="Aptos"/>
              </a:rPr>
              <a:t>capacité à participer à la conception de dispositifs de formation pour enseignants et à mettre en œuvre ces dispositifs </a:t>
            </a:r>
            <a:endParaRPr lang="fr-FR" sz="1050" b="0" strike="noStrike" spc="-1" dirty="0">
              <a:latin typeface="Calibri"/>
            </a:endParaRPr>
          </a:p>
        </p:txBody>
      </p:sp>
      <p:sp>
        <p:nvSpPr>
          <p:cNvPr id="16" name="CustomShape 18"/>
          <p:cNvSpPr/>
          <p:nvPr/>
        </p:nvSpPr>
        <p:spPr>
          <a:xfrm>
            <a:off x="4449649" y="1297057"/>
            <a:ext cx="3264053" cy="167330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50" b="1" i="1" spc="-1" dirty="0">
                <a:solidFill>
                  <a:srgbClr val="000000"/>
                </a:solidFill>
                <a:latin typeface="Aptos"/>
              </a:rPr>
              <a:t>Stratégies pédagogiques</a:t>
            </a:r>
            <a:r>
              <a:rPr lang="fr-GB" sz="1250" b="1" i="1" spc="-1" dirty="0">
                <a:solidFill>
                  <a:srgbClr val="000000"/>
                </a:solidFill>
                <a:latin typeface="Aptos"/>
              </a:rPr>
              <a:t> </a:t>
            </a:r>
            <a:r>
              <a:rPr lang="fr-BE" sz="1250" b="1" spc="-1" dirty="0">
                <a:solidFill>
                  <a:srgbClr val="000000"/>
                </a:solidFill>
                <a:latin typeface="Aptos"/>
              </a:rPr>
              <a:t>(TA - 13 ECTS) </a:t>
            </a:r>
            <a:endParaRPr lang="fr-BE" sz="125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200" i="1" spc="-1" dirty="0">
                <a:solidFill>
                  <a:srgbClr val="000000"/>
                </a:solidFill>
                <a:latin typeface="Aptos"/>
              </a:rPr>
              <a:t>Pédagogie pour adultes </a:t>
            </a:r>
            <a:r>
              <a:rPr lang="fr-BE" sz="1200" spc="-1" dirty="0">
                <a:solidFill>
                  <a:srgbClr val="000000"/>
                </a:solidFill>
                <a:latin typeface="Aptos"/>
              </a:rPr>
              <a:t>(Q1 - 2 ECTS) </a:t>
            </a:r>
            <a:endParaRPr lang="fr-FR" sz="12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200" i="1" spc="-1" dirty="0">
                <a:solidFill>
                  <a:srgbClr val="000000"/>
                </a:solidFill>
                <a:latin typeface="Aptos"/>
              </a:rPr>
              <a:t>Conception et mise en œuvre de dispositifs de formation dans l’enseignement supérieur </a:t>
            </a:r>
            <a:r>
              <a:rPr lang="fr-BE" sz="1200" spc="-1" dirty="0">
                <a:solidFill>
                  <a:srgbClr val="000000"/>
                </a:solidFill>
                <a:latin typeface="Aptos"/>
              </a:rPr>
              <a:t>(Q1 - 5 ECTS) </a:t>
            </a:r>
            <a:endParaRPr lang="fr-FR" sz="12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200" i="1" spc="-1" dirty="0">
                <a:solidFill>
                  <a:srgbClr val="BA249A"/>
                </a:solidFill>
                <a:latin typeface="Aptos"/>
              </a:rPr>
              <a:t>Stage "stratégies pédagogiques</a:t>
            </a:r>
            <a:r>
              <a:rPr lang="fr-FR" sz="1200" spc="-1" dirty="0">
                <a:solidFill>
                  <a:srgbClr val="BA249A"/>
                </a:solidFill>
                <a:latin typeface="Aptos"/>
              </a:rPr>
              <a:t>" (TA - 6 ECTS - 5HE / 1 ULiège - </a:t>
            </a:r>
            <a:r>
              <a:rPr lang="fr-BE" sz="1200" spc="-1" dirty="0">
                <a:solidFill>
                  <a:srgbClr val="BA249A"/>
                </a:solidFill>
                <a:latin typeface="Aptos"/>
              </a:rPr>
              <a:t>40h observation + expérimentation en HE) </a:t>
            </a:r>
            <a:endParaRPr lang="fr-FR" sz="1200" spc="-1" dirty="0">
              <a:solidFill>
                <a:srgbClr val="BA249A"/>
              </a:solidFill>
              <a:latin typeface="Aptos"/>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4419680" y="346543"/>
            <a:ext cx="3392006" cy="892552"/>
          </a:xfrm>
          <a:prstGeom prst="rect">
            <a:avLst/>
          </a:prstGeom>
          <a:noFill/>
        </p:spPr>
        <p:txBody>
          <a:bodyPr wrap="square" rtlCol="0">
            <a:spAutoFit/>
          </a:bodyPr>
          <a:lstStyle/>
          <a:p>
            <a:pPr algn="ctr">
              <a:lnSpc>
                <a:spcPct val="100000"/>
              </a:lnSpc>
            </a:pPr>
            <a:r>
              <a:rPr lang="fr-BE" b="1" strike="noStrike" spc="-1" dirty="0">
                <a:solidFill>
                  <a:srgbClr val="BA249A"/>
                </a:solidFill>
                <a:latin typeface="Aptos"/>
              </a:rPr>
              <a:t>STRATÉGIES</a:t>
            </a:r>
          </a:p>
          <a:p>
            <a:pPr algn="ctr">
              <a:lnSpc>
                <a:spcPct val="100000"/>
              </a:lnSpc>
            </a:pPr>
            <a:r>
              <a:rPr lang="fr-BE" b="1" strike="noStrike" spc="-1" dirty="0">
                <a:solidFill>
                  <a:srgbClr val="BA249A"/>
                </a:solidFill>
                <a:latin typeface="Aptos"/>
              </a:rPr>
              <a:t>PÉDAGOGIQUES</a:t>
            </a:r>
            <a:endParaRPr lang="fr-FR" b="0" strike="noStrike" spc="-1" dirty="0">
              <a:solidFill>
                <a:srgbClr val="BA249A"/>
              </a:solidFill>
              <a:latin typeface="Calibri"/>
            </a:endParaRPr>
          </a:p>
          <a:p>
            <a:pPr algn="ctr">
              <a:lnSpc>
                <a:spcPct val="100000"/>
              </a:lnSpc>
            </a:pPr>
            <a:r>
              <a:rPr lang="fr-BE" sz="1600" strike="noStrike" spc="-1" dirty="0">
                <a:solidFill>
                  <a:srgbClr val="BA249A"/>
                </a:solidFill>
                <a:latin typeface="Aptos"/>
              </a:rPr>
              <a:t>13 ECTS (5 HE - 8 ULiège)</a:t>
            </a:r>
            <a:endParaRPr lang="fr-BE"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8095684" y="346014"/>
            <a:ext cx="3827794" cy="615553"/>
          </a:xfrm>
          <a:prstGeom prst="rect">
            <a:avLst/>
          </a:prstGeom>
          <a:noFill/>
        </p:spPr>
        <p:txBody>
          <a:bodyPr wrap="square" rtlCol="0">
            <a:spAutoFit/>
          </a:bodyPr>
          <a:lstStyle/>
          <a:p>
            <a:pPr algn="ctr">
              <a:lnSpc>
                <a:spcPct val="100000"/>
              </a:lnSpc>
            </a:pPr>
            <a:r>
              <a:rPr lang="fr-BE" b="1" strike="noStrike" spc="-1" dirty="0">
                <a:solidFill>
                  <a:schemeClr val="accent6"/>
                </a:solidFill>
                <a:latin typeface="Aptos"/>
              </a:rPr>
              <a:t>ACCOMPAGNEMENT</a:t>
            </a:r>
            <a:endParaRPr lang="fr-FR" b="0" strike="noStrike" spc="-1" dirty="0">
              <a:solidFill>
                <a:schemeClr val="accent6"/>
              </a:solidFill>
              <a:latin typeface="Calibri"/>
            </a:endParaRPr>
          </a:p>
          <a:p>
            <a:pPr algn="ctr">
              <a:lnSpc>
                <a:spcPct val="100000"/>
              </a:lnSpc>
            </a:pPr>
            <a:r>
              <a:rPr lang="fr-BE" sz="1600" strike="noStrike" spc="-1" dirty="0">
                <a:solidFill>
                  <a:schemeClr val="accent6"/>
                </a:solidFill>
                <a:latin typeface="Aptos"/>
              </a:rPr>
              <a:t>12 ECTS (12 ULiège)</a:t>
            </a:r>
            <a:endParaRPr lang="fr-FR" sz="1600" strike="noStrike" spc="-1" dirty="0">
              <a:solidFill>
                <a:schemeClr val="accent6"/>
              </a:solidFill>
              <a:latin typeface="Calibri"/>
            </a:endParaRPr>
          </a:p>
        </p:txBody>
      </p:sp>
      <p:sp>
        <p:nvSpPr>
          <p:cNvPr id="2" name="CustomShape 17">
            <a:extLst>
              <a:ext uri="{FF2B5EF4-FFF2-40B4-BE49-F238E27FC236}">
                <a16:creationId xmlns:a16="http://schemas.microsoft.com/office/drawing/2014/main" id="{7A9F5152-6D4D-598B-C276-08CBF70BB287}"/>
              </a:ext>
            </a:extLst>
          </p:cNvPr>
          <p:cNvSpPr/>
          <p:nvPr/>
        </p:nvSpPr>
        <p:spPr>
          <a:xfrm>
            <a:off x="379281" y="1297057"/>
            <a:ext cx="3700116" cy="128620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300" b="1" i="1" spc="-1" dirty="0">
                <a:solidFill>
                  <a:srgbClr val="000000"/>
                </a:solidFill>
                <a:latin typeface="Aptos"/>
              </a:rPr>
              <a:t>Didactique et lieux de formation</a:t>
            </a:r>
            <a:r>
              <a:rPr lang="fr-GB" sz="1300" b="1" i="1" spc="-1" dirty="0">
                <a:solidFill>
                  <a:srgbClr val="000000"/>
                </a:solidFill>
                <a:latin typeface="Aptos"/>
              </a:rPr>
              <a:t> </a:t>
            </a:r>
            <a:r>
              <a:rPr lang="fr-GB" sz="1300" b="1" spc="-1" dirty="0">
                <a:solidFill>
                  <a:srgbClr val="000000"/>
                </a:solidFill>
                <a:latin typeface="Aptos"/>
              </a:rPr>
              <a:t>(TA – 13 ECTS)</a:t>
            </a:r>
            <a:endParaRPr lang="fr-BE" sz="13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200" i="1" spc="-1" dirty="0">
                <a:solidFill>
                  <a:srgbClr val="000000"/>
                </a:solidFill>
                <a:latin typeface="Aptos"/>
              </a:rPr>
              <a:t>Usage critique des grands courants pédagogiques </a:t>
            </a:r>
            <a:r>
              <a:rPr lang="fr-BE" sz="1200" spc="-1" dirty="0">
                <a:solidFill>
                  <a:srgbClr val="000000"/>
                </a:solidFill>
                <a:latin typeface="Aptos"/>
              </a:rPr>
              <a:t>(TA – 2 ECTS) </a:t>
            </a:r>
            <a:endParaRPr lang="fr-FR" sz="12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200" i="1" spc="-1" dirty="0">
                <a:solidFill>
                  <a:srgbClr val="000000"/>
                </a:solidFill>
                <a:latin typeface="Aptos"/>
              </a:rPr>
              <a:t>Enjeux éducatifs du tronc commun </a:t>
            </a:r>
            <a:r>
              <a:rPr lang="fr-BE" sz="1200" spc="-1" dirty="0">
                <a:solidFill>
                  <a:srgbClr val="000000"/>
                </a:solidFill>
                <a:latin typeface="Aptos"/>
              </a:rPr>
              <a:t>(TA- 3 ECTS)</a:t>
            </a:r>
            <a:endParaRPr lang="fr-FR" sz="12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200" i="1" spc="-1" dirty="0">
                <a:solidFill>
                  <a:srgbClr val="FF0000"/>
                </a:solidFill>
                <a:latin typeface="Aptos"/>
              </a:rPr>
              <a:t>Stage </a:t>
            </a:r>
            <a:r>
              <a:rPr lang="fr-FR" sz="1200" spc="-1" dirty="0">
                <a:solidFill>
                  <a:srgbClr val="BA249A"/>
                </a:solidFill>
                <a:latin typeface="Aptos"/>
              </a:rPr>
              <a:t>"</a:t>
            </a:r>
            <a:r>
              <a:rPr lang="fr-FR" sz="1200" i="1" spc="-1" dirty="0">
                <a:solidFill>
                  <a:srgbClr val="FF0000"/>
                </a:solidFill>
                <a:latin typeface="Aptos"/>
              </a:rPr>
              <a:t>Didactique et lieux de formation</a:t>
            </a:r>
            <a:r>
              <a:rPr lang="fr-FR" sz="1200" spc="-1" dirty="0">
                <a:solidFill>
                  <a:srgbClr val="FF0000"/>
                </a:solidFill>
                <a:latin typeface="Aptos"/>
              </a:rPr>
              <a:t> </a:t>
            </a:r>
            <a:r>
              <a:rPr lang="fr-FR" sz="1200" spc="-1" dirty="0">
                <a:solidFill>
                  <a:srgbClr val="BA249A"/>
                </a:solidFill>
                <a:latin typeface="Aptos"/>
              </a:rPr>
              <a:t>"</a:t>
            </a:r>
            <a:r>
              <a:rPr lang="fr-BE" sz="1200" i="1" spc="-1" dirty="0">
                <a:solidFill>
                  <a:srgbClr val="FF0000"/>
                </a:solidFill>
                <a:latin typeface="Aptos"/>
              </a:rPr>
              <a:t> </a:t>
            </a:r>
            <a:r>
              <a:rPr lang="fr-BE" sz="1200" spc="-1" dirty="0">
                <a:solidFill>
                  <a:srgbClr val="FF0000"/>
                </a:solidFill>
                <a:latin typeface="Aptos"/>
              </a:rPr>
              <a:t>(TA - 8 ECTS ) : observation  S1, S2, S3 , S4 </a:t>
            </a:r>
            <a:endParaRPr lang="fr-FR" sz="1200" spc="-1" dirty="0">
              <a:solidFill>
                <a:srgbClr val="FF0000"/>
              </a:solidFill>
              <a:latin typeface="Aptos"/>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4135684" y="216898"/>
            <a:ext cx="3960000" cy="4900034"/>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7958110" y="216898"/>
            <a:ext cx="3960000" cy="4900034"/>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3" name="ZoneTexte 12">
            <a:extLst>
              <a:ext uri="{FF2B5EF4-FFF2-40B4-BE49-F238E27FC236}">
                <a16:creationId xmlns:a16="http://schemas.microsoft.com/office/drawing/2014/main" id="{C891E3C6-723F-D3D0-F26E-7CBC7CE98367}"/>
              </a:ext>
            </a:extLst>
          </p:cNvPr>
          <p:cNvSpPr txBox="1"/>
          <p:nvPr/>
        </p:nvSpPr>
        <p:spPr>
          <a:xfrm>
            <a:off x="433852" y="5174446"/>
            <a:ext cx="2435012" cy="1600438"/>
          </a:xfrm>
          <a:prstGeom prst="rect">
            <a:avLst/>
          </a:prstGeom>
          <a:noFill/>
        </p:spPr>
        <p:txBody>
          <a:bodyPr wrap="square" rtlCol="0">
            <a:spAutoFit/>
          </a:bodyPr>
          <a:lstStyle/>
          <a:p>
            <a:pPr defTabSz="357188">
              <a:lnSpc>
                <a:spcPct val="100000"/>
              </a:lnSpc>
            </a:pPr>
            <a:r>
              <a:rPr lang="fr-FR" sz="1400" b="1" i="1" spc="-1" dirty="0">
                <a:latin typeface="Calibri"/>
              </a:rPr>
              <a:t>UE	 </a:t>
            </a:r>
            <a:r>
              <a:rPr lang="fr-FR" sz="1400" spc="-1" dirty="0">
                <a:latin typeface="Calibri"/>
              </a:rPr>
              <a:t>= </a:t>
            </a:r>
            <a:r>
              <a:rPr lang="fr-FR" sz="1400" b="1" i="1" spc="-1" dirty="0">
                <a:latin typeface="Calibri"/>
              </a:rPr>
              <a:t>Unité d’enseignement</a:t>
            </a:r>
          </a:p>
          <a:p>
            <a:pPr defTabSz="357188">
              <a:lnSpc>
                <a:spcPct val="100000"/>
              </a:lnSpc>
            </a:pPr>
            <a:r>
              <a:rPr lang="fr-FR" sz="1400" i="1" spc="-1" dirty="0">
                <a:latin typeface="Calibri"/>
              </a:rPr>
              <a:t>AA	</a:t>
            </a:r>
            <a:r>
              <a:rPr lang="fr-FR" sz="1400" spc="-1" dirty="0">
                <a:latin typeface="Calibri"/>
              </a:rPr>
              <a:t> = </a:t>
            </a:r>
            <a:r>
              <a:rPr lang="fr-FR" sz="1400" i="1" spc="-1" dirty="0">
                <a:latin typeface="Calibri"/>
              </a:rPr>
              <a:t>Activité d’apprentissage</a:t>
            </a:r>
          </a:p>
          <a:p>
            <a:pPr defTabSz="357188">
              <a:lnSpc>
                <a:spcPct val="100000"/>
              </a:lnSpc>
            </a:pPr>
            <a:r>
              <a:rPr lang="fr-FR" sz="1400" spc="-1" dirty="0">
                <a:latin typeface="Calibri"/>
              </a:rPr>
              <a:t>TA	 = Toute l’année</a:t>
            </a:r>
          </a:p>
          <a:p>
            <a:pPr defTabSz="357188">
              <a:lnSpc>
                <a:spcPct val="100000"/>
              </a:lnSpc>
            </a:pPr>
            <a:r>
              <a:rPr lang="fr-FR" sz="1400" spc="-1" dirty="0">
                <a:latin typeface="Calibri"/>
              </a:rPr>
              <a:t>Q1	 = Au quadrimestre 1</a:t>
            </a:r>
          </a:p>
          <a:p>
            <a:pPr defTabSz="357188">
              <a:lnSpc>
                <a:spcPct val="100000"/>
              </a:lnSpc>
            </a:pPr>
            <a:r>
              <a:rPr lang="fr-FR" sz="1400" spc="-1" dirty="0">
                <a:latin typeface="Calibri"/>
              </a:rPr>
              <a:t>Q2	 = Au quadrimestre 2</a:t>
            </a:r>
          </a:p>
          <a:p>
            <a:pPr defTabSz="357188">
              <a:lnSpc>
                <a:spcPct val="100000"/>
              </a:lnSpc>
            </a:pPr>
            <a:r>
              <a:rPr lang="fr-FR" sz="1400" spc="-1" dirty="0">
                <a:latin typeface="Calibri"/>
              </a:rPr>
              <a:t>HE	 = Hautes Écoles</a:t>
            </a:r>
          </a:p>
          <a:p>
            <a:pPr defTabSz="357188">
              <a:lnSpc>
                <a:spcPct val="100000"/>
              </a:lnSpc>
            </a:pPr>
            <a:r>
              <a:rPr lang="fr-FR" sz="1400" spc="-1" dirty="0">
                <a:latin typeface="Calibri"/>
              </a:rPr>
              <a:t>MDS	 = </a:t>
            </a:r>
            <a:r>
              <a:rPr lang="fr-FR" sz="1400" b="0" strike="noStrike" spc="-1" dirty="0">
                <a:latin typeface="Calibri"/>
              </a:rPr>
              <a:t>Maîtres de stage</a:t>
            </a:r>
            <a:endParaRPr lang="fr-BE" sz="1400" dirty="0"/>
          </a:p>
        </p:txBody>
      </p:sp>
    </p:spTree>
    <p:extLst>
      <p:ext uri="{BB962C8B-B14F-4D97-AF65-F5344CB8AC3E}">
        <p14:creationId xmlns:p14="http://schemas.microsoft.com/office/powerpoint/2010/main" val="4259747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6" name="CustomShape 18"/>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cxnSp>
        <p:nvCxnSpPr>
          <p:cNvPr id="24" name="Connecteur droit avec flèche 23">
            <a:extLst>
              <a:ext uri="{FF2B5EF4-FFF2-40B4-BE49-F238E27FC236}">
                <a16:creationId xmlns:a16="http://schemas.microsoft.com/office/drawing/2014/main" id="{804A8947-1A29-4B7D-45A6-123A491BBE16}"/>
              </a:ext>
            </a:extLst>
          </p:cNvPr>
          <p:cNvCxnSpPr/>
          <p:nvPr/>
        </p:nvCxnSpPr>
        <p:spPr>
          <a:xfrm>
            <a:off x="4428309" y="638919"/>
            <a:ext cx="4049485" cy="0"/>
          </a:xfrm>
          <a:prstGeom prst="straightConnector1">
            <a:avLst/>
          </a:prstGeom>
          <a:ln w="47498">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Espace réservé du contenu 2">
            <a:extLst>
              <a:ext uri="{FF2B5EF4-FFF2-40B4-BE49-F238E27FC236}">
                <a16:creationId xmlns:a16="http://schemas.microsoft.com/office/drawing/2014/main" id="{EE4A888E-4FD5-0FFA-8BF1-983D6B0CA0FB}"/>
              </a:ext>
            </a:extLst>
          </p:cNvPr>
          <p:cNvSpPr txBox="1">
            <a:spLocks/>
          </p:cNvSpPr>
          <p:nvPr/>
        </p:nvSpPr>
        <p:spPr>
          <a:xfrm>
            <a:off x="8699405" y="428411"/>
            <a:ext cx="3113314" cy="489362"/>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BE" sz="1600" i="1" spc="-1" dirty="0">
                <a:latin typeface="Aptos"/>
              </a:rPr>
              <a:t>Usage critique des grands courants pédagogiques </a:t>
            </a:r>
            <a:endParaRPr lang="fr-BE" sz="1600" dirty="0"/>
          </a:p>
          <a:p>
            <a:pPr>
              <a:buFont typeface="Wingdings" panose="05000000000000000000" pitchFamily="2" charset="2"/>
              <a:buChar char="§"/>
            </a:pPr>
            <a:endParaRPr lang="fr-BE" sz="1600" dirty="0"/>
          </a:p>
          <a:p>
            <a:pPr lvl="1"/>
            <a:endParaRPr lang="fr-BE" dirty="0"/>
          </a:p>
        </p:txBody>
      </p:sp>
      <p:grpSp>
        <p:nvGrpSpPr>
          <p:cNvPr id="6" name="Graphique 14" descr="Couronne avec un remplissage uni">
            <a:extLst>
              <a:ext uri="{FF2B5EF4-FFF2-40B4-BE49-F238E27FC236}">
                <a16:creationId xmlns:a16="http://schemas.microsoft.com/office/drawing/2014/main" id="{2D5BB69D-1701-3413-CCFF-BA98C647A201}"/>
              </a:ext>
            </a:extLst>
          </p:cNvPr>
          <p:cNvGrpSpPr/>
          <p:nvPr/>
        </p:nvGrpSpPr>
        <p:grpSpPr>
          <a:xfrm>
            <a:off x="10241280" y="4936455"/>
            <a:ext cx="2073241" cy="2097162"/>
            <a:chOff x="5370730" y="4150922"/>
            <a:chExt cx="1157741" cy="1171099"/>
          </a:xfrm>
          <a:solidFill>
            <a:srgbClr val="006F7B">
              <a:alpha val="10000"/>
            </a:srgbClr>
          </a:solidFill>
        </p:grpSpPr>
        <p:sp>
          <p:nvSpPr>
            <p:cNvPr id="13" name="Forme libre : forme 18">
              <a:extLst>
                <a:ext uri="{FF2B5EF4-FFF2-40B4-BE49-F238E27FC236}">
                  <a16:creationId xmlns:a16="http://schemas.microsoft.com/office/drawing/2014/main" id="{0D95D2B4-6109-717F-2502-3767B7C3531A}"/>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4" name="Forme libre : forme 19">
              <a:extLst>
                <a:ext uri="{FF2B5EF4-FFF2-40B4-BE49-F238E27FC236}">
                  <a16:creationId xmlns:a16="http://schemas.microsoft.com/office/drawing/2014/main" id="{7497AED6-FA9C-0B31-88F8-064BD74E15A7}"/>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5" name="Forme libre : forme 20">
              <a:extLst>
                <a:ext uri="{FF2B5EF4-FFF2-40B4-BE49-F238E27FC236}">
                  <a16:creationId xmlns:a16="http://schemas.microsoft.com/office/drawing/2014/main" id="{5E2F2334-68B4-7DC5-3DC2-0A4F06F787C9}"/>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8" name="Forme libre : forme 21">
              <a:extLst>
                <a:ext uri="{FF2B5EF4-FFF2-40B4-BE49-F238E27FC236}">
                  <a16:creationId xmlns:a16="http://schemas.microsoft.com/office/drawing/2014/main" id="{E425D689-BDE3-8B9D-A9B2-6D38C1C5904C}"/>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9" name="Forme libre : forme 22">
              <a:extLst>
                <a:ext uri="{FF2B5EF4-FFF2-40B4-BE49-F238E27FC236}">
                  <a16:creationId xmlns:a16="http://schemas.microsoft.com/office/drawing/2014/main" id="{37C2A197-A9D3-8BB1-FEBC-93A7A2FCF83F}"/>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1" name="Forme libre : forme 23">
              <a:extLst>
                <a:ext uri="{FF2B5EF4-FFF2-40B4-BE49-F238E27FC236}">
                  <a16:creationId xmlns:a16="http://schemas.microsoft.com/office/drawing/2014/main" id="{808AD856-D219-9272-2532-2EC25EC1FB75}"/>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2" name="Forme libre : forme 24">
              <a:extLst>
                <a:ext uri="{FF2B5EF4-FFF2-40B4-BE49-F238E27FC236}">
                  <a16:creationId xmlns:a16="http://schemas.microsoft.com/office/drawing/2014/main" id="{E3FDD7DE-0194-D23D-BFD3-B68B1A72F490}"/>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23" name="Forme libre : forme 25">
              <a:extLst>
                <a:ext uri="{FF2B5EF4-FFF2-40B4-BE49-F238E27FC236}">
                  <a16:creationId xmlns:a16="http://schemas.microsoft.com/office/drawing/2014/main" id="{06F7655B-3CCA-C150-83BF-36471D2C67A6}"/>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21FC398E-B8BC-7D41-F055-272A32CFDE3B}"/>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25" name="CustomShape 17">
            <a:extLst>
              <a:ext uri="{FF2B5EF4-FFF2-40B4-BE49-F238E27FC236}">
                <a16:creationId xmlns:a16="http://schemas.microsoft.com/office/drawing/2014/main" id="{D673677C-3924-F62F-F3F6-7D639AF7A0E1}"/>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006926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cxnSp>
        <p:nvCxnSpPr>
          <p:cNvPr id="24" name="Connecteur droit avec flèche 23">
            <a:extLst>
              <a:ext uri="{FF2B5EF4-FFF2-40B4-BE49-F238E27FC236}">
                <a16:creationId xmlns:a16="http://schemas.microsoft.com/office/drawing/2014/main" id="{804A8947-1A29-4B7D-45A6-123A491BBE16}"/>
              </a:ext>
            </a:extLst>
          </p:cNvPr>
          <p:cNvCxnSpPr/>
          <p:nvPr/>
        </p:nvCxnSpPr>
        <p:spPr>
          <a:xfrm>
            <a:off x="4428309" y="996114"/>
            <a:ext cx="4049485" cy="0"/>
          </a:xfrm>
          <a:prstGeom prst="straightConnector1">
            <a:avLst/>
          </a:prstGeom>
          <a:ln w="47498">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Espace réservé du contenu 2">
            <a:extLst>
              <a:ext uri="{FF2B5EF4-FFF2-40B4-BE49-F238E27FC236}">
                <a16:creationId xmlns:a16="http://schemas.microsoft.com/office/drawing/2014/main" id="{EE4A888E-4FD5-0FFA-8BF1-983D6B0CA0FB}"/>
              </a:ext>
            </a:extLst>
          </p:cNvPr>
          <p:cNvSpPr txBox="1">
            <a:spLocks/>
          </p:cNvSpPr>
          <p:nvPr/>
        </p:nvSpPr>
        <p:spPr>
          <a:xfrm>
            <a:off x="8699405" y="785606"/>
            <a:ext cx="3113314" cy="489362"/>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BE" sz="1600" i="1" spc="-1" dirty="0">
                <a:latin typeface="Aptos"/>
              </a:rPr>
              <a:t>Enjeux éducatifs du tronc commun </a:t>
            </a:r>
            <a:endParaRPr lang="fr-BE" sz="1600" dirty="0"/>
          </a:p>
          <a:p>
            <a:pPr lvl="1"/>
            <a:endParaRPr lang="fr-BE" dirty="0"/>
          </a:p>
        </p:txBody>
      </p:sp>
      <p:grpSp>
        <p:nvGrpSpPr>
          <p:cNvPr id="6" name="Graphique 14" descr="Couronne avec un remplissage uni">
            <a:extLst>
              <a:ext uri="{FF2B5EF4-FFF2-40B4-BE49-F238E27FC236}">
                <a16:creationId xmlns:a16="http://schemas.microsoft.com/office/drawing/2014/main" id="{B775311A-1342-D9C1-8A43-9A1A99DA5DAD}"/>
              </a:ext>
            </a:extLst>
          </p:cNvPr>
          <p:cNvGrpSpPr/>
          <p:nvPr/>
        </p:nvGrpSpPr>
        <p:grpSpPr>
          <a:xfrm>
            <a:off x="10241280" y="4936455"/>
            <a:ext cx="2073241" cy="2097162"/>
            <a:chOff x="5370730" y="4150922"/>
            <a:chExt cx="1157741" cy="1171099"/>
          </a:xfrm>
          <a:solidFill>
            <a:srgbClr val="006F7B">
              <a:alpha val="10000"/>
            </a:srgbClr>
          </a:solidFill>
        </p:grpSpPr>
        <p:sp>
          <p:nvSpPr>
            <p:cNvPr id="13" name="Forme libre : forme 18">
              <a:extLst>
                <a:ext uri="{FF2B5EF4-FFF2-40B4-BE49-F238E27FC236}">
                  <a16:creationId xmlns:a16="http://schemas.microsoft.com/office/drawing/2014/main" id="{76F8B729-72E2-5588-DA54-0CF21C5F1F0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4" name="Forme libre : forme 19">
              <a:extLst>
                <a:ext uri="{FF2B5EF4-FFF2-40B4-BE49-F238E27FC236}">
                  <a16:creationId xmlns:a16="http://schemas.microsoft.com/office/drawing/2014/main" id="{386F1B42-29EC-615E-219F-F1C13F79BCA7}"/>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5" name="Forme libre : forme 20">
              <a:extLst>
                <a:ext uri="{FF2B5EF4-FFF2-40B4-BE49-F238E27FC236}">
                  <a16:creationId xmlns:a16="http://schemas.microsoft.com/office/drawing/2014/main" id="{29824917-0CC9-81D9-A778-E04068522F4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8" name="Forme libre : forme 21">
              <a:extLst>
                <a:ext uri="{FF2B5EF4-FFF2-40B4-BE49-F238E27FC236}">
                  <a16:creationId xmlns:a16="http://schemas.microsoft.com/office/drawing/2014/main" id="{C1FC873C-6194-EAD1-801C-E3DE11D030EF}"/>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9" name="Forme libre : forme 22">
              <a:extLst>
                <a:ext uri="{FF2B5EF4-FFF2-40B4-BE49-F238E27FC236}">
                  <a16:creationId xmlns:a16="http://schemas.microsoft.com/office/drawing/2014/main" id="{399895A8-B87A-1B5A-3468-85227C77484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1" name="Forme libre : forme 23">
              <a:extLst>
                <a:ext uri="{FF2B5EF4-FFF2-40B4-BE49-F238E27FC236}">
                  <a16:creationId xmlns:a16="http://schemas.microsoft.com/office/drawing/2014/main" id="{C47D4FCF-2189-67B7-3A21-93BDD70658BF}"/>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2" name="Forme libre : forme 24">
              <a:extLst>
                <a:ext uri="{FF2B5EF4-FFF2-40B4-BE49-F238E27FC236}">
                  <a16:creationId xmlns:a16="http://schemas.microsoft.com/office/drawing/2014/main" id="{5B32A63A-A4AB-8D1F-030F-CDA07E93F6CE}"/>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23" name="Forme libre : forme 25">
              <a:extLst>
                <a:ext uri="{FF2B5EF4-FFF2-40B4-BE49-F238E27FC236}">
                  <a16:creationId xmlns:a16="http://schemas.microsoft.com/office/drawing/2014/main" id="{882B162A-316C-A659-0346-0E0226A20845}"/>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F362B2E5-E8C1-1588-B868-A04B10E4B951}"/>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25" name="CustomShape 18">
            <a:extLst>
              <a:ext uri="{FF2B5EF4-FFF2-40B4-BE49-F238E27FC236}">
                <a16:creationId xmlns:a16="http://schemas.microsoft.com/office/drawing/2014/main" id="{5E9B3C0C-92F5-0C7B-C39B-13EABD0000C6}"/>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26" name="CustomShape 17">
            <a:extLst>
              <a:ext uri="{FF2B5EF4-FFF2-40B4-BE49-F238E27FC236}">
                <a16:creationId xmlns:a16="http://schemas.microsoft.com/office/drawing/2014/main" id="{384CAC03-728D-5556-0923-1402CACA5F7D}"/>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020199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cxnSp>
        <p:nvCxnSpPr>
          <p:cNvPr id="24" name="Connecteur droit avec flèche 23">
            <a:extLst>
              <a:ext uri="{FF2B5EF4-FFF2-40B4-BE49-F238E27FC236}">
                <a16:creationId xmlns:a16="http://schemas.microsoft.com/office/drawing/2014/main" id="{804A8947-1A29-4B7D-45A6-123A491BBE16}"/>
              </a:ext>
            </a:extLst>
          </p:cNvPr>
          <p:cNvCxnSpPr/>
          <p:nvPr/>
        </p:nvCxnSpPr>
        <p:spPr>
          <a:xfrm>
            <a:off x="4456884" y="1179476"/>
            <a:ext cx="4049485" cy="0"/>
          </a:xfrm>
          <a:prstGeom prst="straightConnector1">
            <a:avLst/>
          </a:prstGeom>
          <a:ln w="47498">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Espace réservé du contenu 2">
            <a:extLst>
              <a:ext uri="{FF2B5EF4-FFF2-40B4-BE49-F238E27FC236}">
                <a16:creationId xmlns:a16="http://schemas.microsoft.com/office/drawing/2014/main" id="{EE4A888E-4FD5-0FFA-8BF1-983D6B0CA0FB}"/>
              </a:ext>
            </a:extLst>
          </p:cNvPr>
          <p:cNvSpPr txBox="1">
            <a:spLocks/>
          </p:cNvSpPr>
          <p:nvPr/>
        </p:nvSpPr>
        <p:spPr>
          <a:xfrm>
            <a:off x="8731964" y="990218"/>
            <a:ext cx="3113314" cy="489362"/>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BE" sz="1600" i="1" spc="-1" dirty="0">
                <a:solidFill>
                  <a:srgbClr val="FF0000"/>
                </a:solidFill>
                <a:latin typeface="Aptos"/>
              </a:rPr>
              <a:t>Stage </a:t>
            </a:r>
            <a:r>
              <a:rPr lang="fr-FR" sz="1600" spc="-1" dirty="0">
                <a:solidFill>
                  <a:srgbClr val="BA249A"/>
                </a:solidFill>
                <a:latin typeface="Aptos"/>
              </a:rPr>
              <a:t>"</a:t>
            </a:r>
            <a:r>
              <a:rPr lang="fr-FR" sz="1600" i="1" spc="-1" dirty="0">
                <a:solidFill>
                  <a:srgbClr val="FF0000"/>
                </a:solidFill>
                <a:latin typeface="Aptos"/>
              </a:rPr>
              <a:t>Didactique et lieux de formation</a:t>
            </a:r>
            <a:r>
              <a:rPr lang="fr-FR" sz="1600" spc="-1" dirty="0">
                <a:solidFill>
                  <a:srgbClr val="FF0000"/>
                </a:solidFill>
                <a:latin typeface="Aptos"/>
              </a:rPr>
              <a:t> </a:t>
            </a:r>
            <a:r>
              <a:rPr lang="fr-FR" sz="1600" spc="-1" dirty="0">
                <a:solidFill>
                  <a:srgbClr val="BA249A"/>
                </a:solidFill>
                <a:latin typeface="Aptos"/>
              </a:rPr>
              <a:t>"</a:t>
            </a:r>
            <a:r>
              <a:rPr lang="fr-BE" sz="1600" i="1" spc="-1" dirty="0">
                <a:solidFill>
                  <a:srgbClr val="FF0000"/>
                </a:solidFill>
                <a:latin typeface="Aptos"/>
              </a:rPr>
              <a:t> </a:t>
            </a:r>
            <a:endParaRPr lang="fr-BE" dirty="0"/>
          </a:p>
        </p:txBody>
      </p:sp>
      <p:grpSp>
        <p:nvGrpSpPr>
          <p:cNvPr id="6" name="Graphique 14" descr="Couronne avec un remplissage uni">
            <a:extLst>
              <a:ext uri="{FF2B5EF4-FFF2-40B4-BE49-F238E27FC236}">
                <a16:creationId xmlns:a16="http://schemas.microsoft.com/office/drawing/2014/main" id="{E3EC0191-D9F8-16F3-CD16-ED6160354D79}"/>
              </a:ext>
            </a:extLst>
          </p:cNvPr>
          <p:cNvGrpSpPr/>
          <p:nvPr/>
        </p:nvGrpSpPr>
        <p:grpSpPr>
          <a:xfrm>
            <a:off x="10241280" y="4936455"/>
            <a:ext cx="2073241" cy="2097162"/>
            <a:chOff x="5370730" y="4150922"/>
            <a:chExt cx="1157741" cy="1171099"/>
          </a:xfrm>
          <a:solidFill>
            <a:srgbClr val="006F7B">
              <a:alpha val="10000"/>
            </a:srgbClr>
          </a:solidFill>
        </p:grpSpPr>
        <p:sp>
          <p:nvSpPr>
            <p:cNvPr id="13" name="Forme libre : forme 18">
              <a:extLst>
                <a:ext uri="{FF2B5EF4-FFF2-40B4-BE49-F238E27FC236}">
                  <a16:creationId xmlns:a16="http://schemas.microsoft.com/office/drawing/2014/main" id="{C8AD5F01-67C8-E4A3-FCA8-11B647A41896}"/>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4" name="Forme libre : forme 19">
              <a:extLst>
                <a:ext uri="{FF2B5EF4-FFF2-40B4-BE49-F238E27FC236}">
                  <a16:creationId xmlns:a16="http://schemas.microsoft.com/office/drawing/2014/main" id="{3C7A9E86-C36C-6180-E4B6-A99459F16D41}"/>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5" name="Forme libre : forme 20">
              <a:extLst>
                <a:ext uri="{FF2B5EF4-FFF2-40B4-BE49-F238E27FC236}">
                  <a16:creationId xmlns:a16="http://schemas.microsoft.com/office/drawing/2014/main" id="{37245252-8EFD-775D-89B6-DC48D860AE89}"/>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8" name="Forme libre : forme 21">
              <a:extLst>
                <a:ext uri="{FF2B5EF4-FFF2-40B4-BE49-F238E27FC236}">
                  <a16:creationId xmlns:a16="http://schemas.microsoft.com/office/drawing/2014/main" id="{E64FB2C1-D656-F2F5-7A58-9AC13A1AB62B}"/>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9" name="Forme libre : forme 22">
              <a:extLst>
                <a:ext uri="{FF2B5EF4-FFF2-40B4-BE49-F238E27FC236}">
                  <a16:creationId xmlns:a16="http://schemas.microsoft.com/office/drawing/2014/main" id="{C058403B-6EA8-80FB-4FC2-FA169DB178B4}"/>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1" name="Forme libre : forme 23">
              <a:extLst>
                <a:ext uri="{FF2B5EF4-FFF2-40B4-BE49-F238E27FC236}">
                  <a16:creationId xmlns:a16="http://schemas.microsoft.com/office/drawing/2014/main" id="{6B177E9B-5CA7-E308-1018-F7BC75A6155B}"/>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2" name="Forme libre : forme 24">
              <a:extLst>
                <a:ext uri="{FF2B5EF4-FFF2-40B4-BE49-F238E27FC236}">
                  <a16:creationId xmlns:a16="http://schemas.microsoft.com/office/drawing/2014/main" id="{7859FD97-673E-306C-EFB6-C720787D5D78}"/>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23" name="Forme libre : forme 25">
              <a:extLst>
                <a:ext uri="{FF2B5EF4-FFF2-40B4-BE49-F238E27FC236}">
                  <a16:creationId xmlns:a16="http://schemas.microsoft.com/office/drawing/2014/main" id="{509C78A8-B748-11B3-6310-1E46A73F6DF5}"/>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58B82E15-54F4-BF33-221F-FD7DFC1C5215}"/>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25" name="CustomShape 18">
            <a:extLst>
              <a:ext uri="{FF2B5EF4-FFF2-40B4-BE49-F238E27FC236}">
                <a16:creationId xmlns:a16="http://schemas.microsoft.com/office/drawing/2014/main" id="{7343EF1C-66DE-8E6B-BF12-25E8824D9910}"/>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26" name="CustomShape 17">
            <a:extLst>
              <a:ext uri="{FF2B5EF4-FFF2-40B4-BE49-F238E27FC236}">
                <a16:creationId xmlns:a16="http://schemas.microsoft.com/office/drawing/2014/main" id="{99106842-994F-B5E6-81B6-C08CD3716BDC}"/>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1035204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6" name="Espace réservé du contenu 2">
            <a:extLst>
              <a:ext uri="{FF2B5EF4-FFF2-40B4-BE49-F238E27FC236}">
                <a16:creationId xmlns:a16="http://schemas.microsoft.com/office/drawing/2014/main" id="{0845FE78-3CDD-CDE5-FF2F-12009A637810}"/>
              </a:ext>
            </a:extLst>
          </p:cNvPr>
          <p:cNvSpPr txBox="1">
            <a:spLocks/>
          </p:cNvSpPr>
          <p:nvPr/>
        </p:nvSpPr>
        <p:spPr>
          <a:xfrm>
            <a:off x="8631322" y="1598131"/>
            <a:ext cx="3113314" cy="52158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endParaRPr lang="fr-BE" sz="2400" dirty="0"/>
          </a:p>
          <a:p>
            <a:pPr>
              <a:buFont typeface="Wingdings" panose="05000000000000000000" pitchFamily="2" charset="2"/>
              <a:buChar char="ü"/>
            </a:pPr>
            <a:r>
              <a:rPr lang="fr-BE" sz="1200" b="1" dirty="0"/>
              <a:t>Questions approfondies de didactique disciplinaire </a:t>
            </a:r>
            <a:br>
              <a:rPr lang="fr-BE" sz="1200" b="1" dirty="0"/>
            </a:br>
            <a:r>
              <a:rPr lang="fr-BE" sz="1200" b="1" dirty="0"/>
              <a:t>(Q1 – 6 ECTS) </a:t>
            </a:r>
          </a:p>
          <a:p>
            <a:pPr>
              <a:buFont typeface="Courier New" panose="02070309020205020404" pitchFamily="49" charset="0"/>
              <a:buChar char="o"/>
            </a:pPr>
            <a:r>
              <a:rPr lang="fr-BE" sz="1200" i="1" spc="-1" dirty="0">
                <a:solidFill>
                  <a:srgbClr val="000000"/>
                </a:solidFill>
                <a:latin typeface="Aptos"/>
              </a:rPr>
              <a:t>Français et Langues anciennes (FRALA)</a:t>
            </a:r>
          </a:p>
          <a:p>
            <a:pPr>
              <a:buFont typeface="Courier New" panose="02070309020205020404" pitchFamily="49" charset="0"/>
              <a:buChar char="o"/>
            </a:pPr>
            <a:r>
              <a:rPr lang="fr-BE" sz="1200" i="1" spc="-1" dirty="0">
                <a:solidFill>
                  <a:srgbClr val="000000"/>
                </a:solidFill>
                <a:latin typeface="Aptos"/>
              </a:rPr>
              <a:t>Mathématiques</a:t>
            </a:r>
          </a:p>
          <a:p>
            <a:pPr>
              <a:buFont typeface="Courier New" panose="02070309020205020404" pitchFamily="49" charset="0"/>
              <a:buChar char="o"/>
            </a:pPr>
            <a:r>
              <a:rPr lang="fr-BE" sz="1200" i="1" spc="-1" dirty="0">
                <a:solidFill>
                  <a:srgbClr val="000000"/>
                </a:solidFill>
                <a:latin typeface="Aptos"/>
              </a:rPr>
              <a:t>Sciences</a:t>
            </a:r>
          </a:p>
          <a:p>
            <a:pPr>
              <a:buFont typeface="Courier New" panose="02070309020205020404" pitchFamily="49" charset="0"/>
              <a:buChar char="o"/>
            </a:pPr>
            <a:r>
              <a:rPr lang="fr-BE" sz="1200" i="1" spc="-1" dirty="0">
                <a:solidFill>
                  <a:srgbClr val="000000"/>
                </a:solidFill>
                <a:latin typeface="Aptos"/>
              </a:rPr>
              <a:t>Education à la philosophie et à la citoyenneté (EPC) </a:t>
            </a:r>
          </a:p>
          <a:p>
            <a:pPr>
              <a:buFont typeface="Courier New" panose="02070309020205020404" pitchFamily="49" charset="0"/>
              <a:buChar char="o"/>
            </a:pPr>
            <a:r>
              <a:rPr lang="fr-BE" sz="1200" i="1" spc="-1" dirty="0">
                <a:solidFill>
                  <a:srgbClr val="000000"/>
                </a:solidFill>
                <a:latin typeface="Aptos"/>
              </a:rPr>
              <a:t>Education physique et à la santé(EP&amp;S)</a:t>
            </a:r>
          </a:p>
          <a:p>
            <a:pPr>
              <a:buFont typeface="Courier New" panose="02070309020205020404" pitchFamily="49" charset="0"/>
              <a:buChar char="o"/>
            </a:pPr>
            <a:r>
              <a:rPr lang="fr-BE" sz="1200" i="1" spc="-1" dirty="0">
                <a:solidFill>
                  <a:srgbClr val="000000"/>
                </a:solidFill>
                <a:latin typeface="Aptos"/>
              </a:rPr>
              <a:t>Education culturelle et artistique (ECA)</a:t>
            </a:r>
          </a:p>
          <a:p>
            <a:pPr>
              <a:buFont typeface="Courier New" panose="02070309020205020404" pitchFamily="49" charset="0"/>
              <a:buChar char="o"/>
            </a:pPr>
            <a:r>
              <a:rPr lang="fr-BE" sz="1200" i="1" spc="-1" dirty="0">
                <a:solidFill>
                  <a:srgbClr val="000000"/>
                </a:solidFill>
                <a:latin typeface="Aptos"/>
              </a:rPr>
              <a:t>Langues modernes (LM)</a:t>
            </a:r>
          </a:p>
          <a:p>
            <a:pPr>
              <a:buFont typeface="Courier New" panose="02070309020205020404" pitchFamily="49" charset="0"/>
              <a:buChar char="o"/>
            </a:pPr>
            <a:r>
              <a:rPr lang="fr-BE" sz="1200" i="1" spc="-1" dirty="0">
                <a:solidFill>
                  <a:srgbClr val="000000"/>
                </a:solidFill>
                <a:latin typeface="Aptos"/>
              </a:rPr>
              <a:t>Formation historique, géographique, économique et sociale (FHGES)</a:t>
            </a:r>
          </a:p>
          <a:p>
            <a:pPr>
              <a:buFont typeface="Courier New" panose="02070309020205020404" pitchFamily="49" charset="0"/>
              <a:buChar char="o"/>
            </a:pPr>
            <a:r>
              <a:rPr lang="fr-BE" sz="1200" i="1" spc="-1" dirty="0">
                <a:solidFill>
                  <a:srgbClr val="000000"/>
                </a:solidFill>
                <a:latin typeface="Aptos"/>
              </a:rPr>
              <a:t>Formation manuelle, technique, technologique et numérique (  FMTTN)</a:t>
            </a:r>
          </a:p>
          <a:p>
            <a:pPr marL="0" indent="0">
              <a:buNone/>
            </a:pPr>
            <a:r>
              <a:rPr lang="fr-BE" sz="1200" dirty="0"/>
              <a:t> </a:t>
            </a:r>
            <a:endParaRPr lang="fr-BE" sz="1200" b="1" dirty="0"/>
          </a:p>
          <a:p>
            <a:pPr>
              <a:buFont typeface="Wingdings" panose="05000000000000000000" pitchFamily="2" charset="2"/>
              <a:buChar char="ü"/>
            </a:pPr>
            <a:r>
              <a:rPr lang="fr-BE" sz="1200" b="1" dirty="0"/>
              <a:t>Questions approfondies de psychopédagogie (Q1 – 6 ECTS) </a:t>
            </a:r>
          </a:p>
          <a:p>
            <a:pPr>
              <a:buFont typeface="Wingdings" panose="05000000000000000000" pitchFamily="2" charset="2"/>
              <a:buChar char="ü"/>
            </a:pPr>
            <a:endParaRPr lang="fr-BE" sz="1200" b="1" dirty="0"/>
          </a:p>
          <a:p>
            <a:pPr>
              <a:buFont typeface="Wingdings" panose="05000000000000000000" pitchFamily="2" charset="2"/>
              <a:buChar char="§"/>
            </a:pPr>
            <a:endParaRPr lang="fr-BE" sz="1600" dirty="0"/>
          </a:p>
          <a:p>
            <a:pPr>
              <a:buFont typeface="Wingdings" panose="05000000000000000000" pitchFamily="2" charset="2"/>
              <a:buChar char="§"/>
            </a:pPr>
            <a:endParaRPr lang="fr-BE" sz="1600" dirty="0"/>
          </a:p>
          <a:p>
            <a:pPr lvl="1"/>
            <a:endParaRPr lang="fr-BE" dirty="0"/>
          </a:p>
        </p:txBody>
      </p:sp>
      <p:sp>
        <p:nvSpPr>
          <p:cNvPr id="21" name="ZoneTexte 20">
            <a:extLst>
              <a:ext uri="{FF2B5EF4-FFF2-40B4-BE49-F238E27FC236}">
                <a16:creationId xmlns:a16="http://schemas.microsoft.com/office/drawing/2014/main" id="{2B4078A8-E443-3BB0-8F5E-F2B485A8D332}"/>
              </a:ext>
            </a:extLst>
          </p:cNvPr>
          <p:cNvSpPr txBox="1"/>
          <p:nvPr/>
        </p:nvSpPr>
        <p:spPr>
          <a:xfrm>
            <a:off x="7474606" y="1499451"/>
            <a:ext cx="3960000" cy="338554"/>
          </a:xfrm>
          <a:prstGeom prst="rect">
            <a:avLst/>
          </a:prstGeom>
          <a:noFill/>
        </p:spPr>
        <p:txBody>
          <a:bodyPr wrap="square" rtlCol="0">
            <a:spAutoFit/>
          </a:bodyPr>
          <a:lstStyle/>
          <a:p>
            <a:pPr algn="ctr">
              <a:lnSpc>
                <a:spcPct val="100000"/>
              </a:lnSpc>
            </a:pPr>
            <a:r>
              <a:rPr lang="fr-BE" sz="1600" b="1" spc="-1" dirty="0">
                <a:solidFill>
                  <a:srgbClr val="800000"/>
                </a:solidFill>
                <a:latin typeface="Aptos"/>
              </a:rPr>
              <a:t>Choix d’une finalité</a:t>
            </a:r>
          </a:p>
        </p:txBody>
      </p:sp>
      <p:cxnSp>
        <p:nvCxnSpPr>
          <p:cNvPr id="24" name="Connecteur droit avec flèche 23">
            <a:extLst>
              <a:ext uri="{FF2B5EF4-FFF2-40B4-BE49-F238E27FC236}">
                <a16:creationId xmlns:a16="http://schemas.microsoft.com/office/drawing/2014/main" id="{804A8947-1A29-4B7D-45A6-123A491BBE16}"/>
              </a:ext>
            </a:extLst>
          </p:cNvPr>
          <p:cNvCxnSpPr/>
          <p:nvPr/>
        </p:nvCxnSpPr>
        <p:spPr>
          <a:xfrm>
            <a:off x="4428309" y="1653340"/>
            <a:ext cx="4049485" cy="0"/>
          </a:xfrm>
          <a:prstGeom prst="straightConnector1">
            <a:avLst/>
          </a:prstGeom>
          <a:ln w="47498">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aphique 14" descr="Couronne avec un remplissage uni">
            <a:extLst>
              <a:ext uri="{FF2B5EF4-FFF2-40B4-BE49-F238E27FC236}">
                <a16:creationId xmlns:a16="http://schemas.microsoft.com/office/drawing/2014/main" id="{8311BC1E-CB00-098C-4B6E-4EB21AD78AFA}"/>
              </a:ext>
            </a:extLst>
          </p:cNvPr>
          <p:cNvGrpSpPr/>
          <p:nvPr/>
        </p:nvGrpSpPr>
        <p:grpSpPr>
          <a:xfrm>
            <a:off x="10241280" y="4936455"/>
            <a:ext cx="2073241" cy="2097162"/>
            <a:chOff x="5370730" y="4150922"/>
            <a:chExt cx="1157741" cy="1171099"/>
          </a:xfrm>
          <a:solidFill>
            <a:srgbClr val="006F7B">
              <a:alpha val="10000"/>
            </a:srgbClr>
          </a:solidFill>
        </p:grpSpPr>
        <p:sp>
          <p:nvSpPr>
            <p:cNvPr id="13" name="Forme libre : forme 18">
              <a:extLst>
                <a:ext uri="{FF2B5EF4-FFF2-40B4-BE49-F238E27FC236}">
                  <a16:creationId xmlns:a16="http://schemas.microsoft.com/office/drawing/2014/main" id="{668F33F1-D258-CD99-31E5-8E1985CD9304}"/>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4" name="Forme libre : forme 19">
              <a:extLst>
                <a:ext uri="{FF2B5EF4-FFF2-40B4-BE49-F238E27FC236}">
                  <a16:creationId xmlns:a16="http://schemas.microsoft.com/office/drawing/2014/main" id="{DA90C06D-759D-B83C-ABE0-701D85677F16}"/>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5" name="Forme libre : forme 20">
              <a:extLst>
                <a:ext uri="{FF2B5EF4-FFF2-40B4-BE49-F238E27FC236}">
                  <a16:creationId xmlns:a16="http://schemas.microsoft.com/office/drawing/2014/main" id="{B665700A-4624-56F7-0554-84C86BAB2A65}"/>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8" name="Forme libre : forme 21">
              <a:extLst>
                <a:ext uri="{FF2B5EF4-FFF2-40B4-BE49-F238E27FC236}">
                  <a16:creationId xmlns:a16="http://schemas.microsoft.com/office/drawing/2014/main" id="{66C28BF2-0DF0-8C65-D10A-C1EC18F23005}"/>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9" name="Forme libre : forme 22">
              <a:extLst>
                <a:ext uri="{FF2B5EF4-FFF2-40B4-BE49-F238E27FC236}">
                  <a16:creationId xmlns:a16="http://schemas.microsoft.com/office/drawing/2014/main" id="{C7881364-3064-C41E-3816-9AAE70585850}"/>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2" name="Forme libre : forme 23">
              <a:extLst>
                <a:ext uri="{FF2B5EF4-FFF2-40B4-BE49-F238E27FC236}">
                  <a16:creationId xmlns:a16="http://schemas.microsoft.com/office/drawing/2014/main" id="{6B2713D5-DCDB-1F0E-5525-C49F71A6B412}"/>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3" name="Forme libre : forme 24">
              <a:extLst>
                <a:ext uri="{FF2B5EF4-FFF2-40B4-BE49-F238E27FC236}">
                  <a16:creationId xmlns:a16="http://schemas.microsoft.com/office/drawing/2014/main" id="{1689399C-5F55-7DB2-5511-D6C8E72CBAF8}"/>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5" name="Forme libre : forme 25">
              <a:extLst>
                <a:ext uri="{FF2B5EF4-FFF2-40B4-BE49-F238E27FC236}">
                  <a16:creationId xmlns:a16="http://schemas.microsoft.com/office/drawing/2014/main" id="{47D3359F-26E6-0CB6-27C6-D0FB6F7D17CA}"/>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6" name="Forme libre : forme 26">
              <a:extLst>
                <a:ext uri="{FF2B5EF4-FFF2-40B4-BE49-F238E27FC236}">
                  <a16:creationId xmlns:a16="http://schemas.microsoft.com/office/drawing/2014/main" id="{AF343B39-8542-6748-9B63-F5B3110F91E8}"/>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25" name="CustomShape 18">
            <a:extLst>
              <a:ext uri="{FF2B5EF4-FFF2-40B4-BE49-F238E27FC236}">
                <a16:creationId xmlns:a16="http://schemas.microsoft.com/office/drawing/2014/main" id="{F3F28913-9A68-9592-7CEB-6ABC5E7A1C54}"/>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26" name="CustomShape 17">
            <a:extLst>
              <a:ext uri="{FF2B5EF4-FFF2-40B4-BE49-F238E27FC236}">
                <a16:creationId xmlns:a16="http://schemas.microsoft.com/office/drawing/2014/main" id="{6BFE44D5-3029-CB18-1A96-17B0D3B1FC22}"/>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79109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6" name="Espace réservé du contenu 2">
            <a:extLst>
              <a:ext uri="{FF2B5EF4-FFF2-40B4-BE49-F238E27FC236}">
                <a16:creationId xmlns:a16="http://schemas.microsoft.com/office/drawing/2014/main" id="{0845FE78-3CDD-CDE5-FF2F-12009A637810}"/>
              </a:ext>
            </a:extLst>
          </p:cNvPr>
          <p:cNvSpPr txBox="1">
            <a:spLocks/>
          </p:cNvSpPr>
          <p:nvPr/>
        </p:nvSpPr>
        <p:spPr>
          <a:xfrm>
            <a:off x="8631322" y="1598131"/>
            <a:ext cx="3113314" cy="521589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endParaRPr lang="fr-BE" sz="2400" dirty="0"/>
          </a:p>
          <a:p>
            <a:pPr>
              <a:buFont typeface="Wingdings" panose="05000000000000000000" pitchFamily="2" charset="2"/>
              <a:buChar char="ü"/>
            </a:pPr>
            <a:r>
              <a:rPr lang="fr-BE" sz="1200" b="1" dirty="0"/>
              <a:t>Questions approfondies de didactique disciplinaire </a:t>
            </a:r>
            <a:br>
              <a:rPr lang="fr-BE" sz="1200" b="1" dirty="0"/>
            </a:br>
            <a:r>
              <a:rPr lang="fr-BE" sz="1200" b="1" dirty="0"/>
              <a:t>(Q1 – 6 ECTS) </a:t>
            </a:r>
          </a:p>
          <a:p>
            <a:pPr>
              <a:buFont typeface="Courier New" panose="02070309020205020404" pitchFamily="49" charset="0"/>
              <a:buChar char="o"/>
            </a:pPr>
            <a:r>
              <a:rPr lang="fr-BE" sz="1200" i="1" spc="-1" dirty="0">
                <a:solidFill>
                  <a:srgbClr val="000000"/>
                </a:solidFill>
                <a:latin typeface="Aptos"/>
              </a:rPr>
              <a:t>Français et Langues anciennes (FRALA)</a:t>
            </a:r>
          </a:p>
          <a:p>
            <a:pPr>
              <a:buFont typeface="Courier New" panose="02070309020205020404" pitchFamily="49" charset="0"/>
              <a:buChar char="o"/>
            </a:pPr>
            <a:r>
              <a:rPr lang="fr-BE" sz="1200" i="1" spc="-1" dirty="0">
                <a:solidFill>
                  <a:srgbClr val="000000"/>
                </a:solidFill>
                <a:latin typeface="Aptos"/>
              </a:rPr>
              <a:t>Mathématiques</a:t>
            </a:r>
          </a:p>
          <a:p>
            <a:pPr>
              <a:buFont typeface="Courier New" panose="02070309020205020404" pitchFamily="49" charset="0"/>
              <a:buChar char="o"/>
            </a:pPr>
            <a:r>
              <a:rPr lang="fr-BE" sz="1200" i="1" spc="-1" dirty="0">
                <a:solidFill>
                  <a:srgbClr val="000000"/>
                </a:solidFill>
                <a:latin typeface="Aptos"/>
              </a:rPr>
              <a:t>Sciences</a:t>
            </a:r>
          </a:p>
          <a:p>
            <a:pPr>
              <a:buFont typeface="Courier New" panose="02070309020205020404" pitchFamily="49" charset="0"/>
              <a:buChar char="o"/>
            </a:pPr>
            <a:r>
              <a:rPr lang="fr-BE" sz="1200" i="1" spc="-1" dirty="0">
                <a:solidFill>
                  <a:srgbClr val="000000"/>
                </a:solidFill>
                <a:latin typeface="Aptos"/>
              </a:rPr>
              <a:t>Education à la philosophie et à la citoyenneté (EPC) </a:t>
            </a:r>
          </a:p>
          <a:p>
            <a:pPr>
              <a:buFont typeface="Courier New" panose="02070309020205020404" pitchFamily="49" charset="0"/>
              <a:buChar char="o"/>
            </a:pPr>
            <a:r>
              <a:rPr lang="fr-BE" sz="1200" i="1" spc="-1" dirty="0">
                <a:solidFill>
                  <a:srgbClr val="000000"/>
                </a:solidFill>
                <a:latin typeface="Aptos"/>
              </a:rPr>
              <a:t>Education physique et à la santé(EP&amp;S)</a:t>
            </a:r>
          </a:p>
          <a:p>
            <a:pPr>
              <a:buFont typeface="Courier New" panose="02070309020205020404" pitchFamily="49" charset="0"/>
              <a:buChar char="o"/>
            </a:pPr>
            <a:r>
              <a:rPr lang="fr-BE" sz="1200" i="1" spc="-1" dirty="0">
                <a:solidFill>
                  <a:srgbClr val="000000"/>
                </a:solidFill>
                <a:latin typeface="Aptos"/>
              </a:rPr>
              <a:t>Education culturelle et artistique (ECA)</a:t>
            </a:r>
          </a:p>
          <a:p>
            <a:pPr>
              <a:buFont typeface="Courier New" panose="02070309020205020404" pitchFamily="49" charset="0"/>
              <a:buChar char="o"/>
            </a:pPr>
            <a:r>
              <a:rPr lang="fr-BE" sz="1200" i="1" spc="-1" dirty="0">
                <a:solidFill>
                  <a:srgbClr val="000000"/>
                </a:solidFill>
                <a:latin typeface="Aptos"/>
              </a:rPr>
              <a:t>Langues modernes (LM)</a:t>
            </a:r>
          </a:p>
          <a:p>
            <a:pPr>
              <a:buFont typeface="Courier New" panose="02070309020205020404" pitchFamily="49" charset="0"/>
              <a:buChar char="o"/>
            </a:pPr>
            <a:r>
              <a:rPr lang="fr-BE" sz="1200" i="1" spc="-1" dirty="0">
                <a:solidFill>
                  <a:srgbClr val="000000"/>
                </a:solidFill>
                <a:latin typeface="Aptos"/>
              </a:rPr>
              <a:t>Formation historique, géographique, économique et sociale (FHGES)</a:t>
            </a:r>
          </a:p>
          <a:p>
            <a:pPr>
              <a:buFont typeface="Courier New" panose="02070309020205020404" pitchFamily="49" charset="0"/>
              <a:buChar char="o"/>
            </a:pPr>
            <a:r>
              <a:rPr lang="fr-BE" sz="1200" i="1" spc="-1" dirty="0">
                <a:solidFill>
                  <a:srgbClr val="000000"/>
                </a:solidFill>
                <a:latin typeface="Aptos"/>
              </a:rPr>
              <a:t>Formation manuelle, technique, technologique et numérique (  FMTTN)</a:t>
            </a:r>
          </a:p>
          <a:p>
            <a:pPr marL="0" indent="0">
              <a:buNone/>
            </a:pPr>
            <a:r>
              <a:rPr lang="fr-BE" sz="1200" dirty="0"/>
              <a:t> </a:t>
            </a:r>
            <a:endParaRPr lang="fr-BE" sz="1200" b="1" dirty="0"/>
          </a:p>
          <a:p>
            <a:pPr>
              <a:buFont typeface="Wingdings" panose="05000000000000000000" pitchFamily="2" charset="2"/>
              <a:buChar char="ü"/>
            </a:pPr>
            <a:r>
              <a:rPr lang="fr-BE" sz="1200" b="1" dirty="0"/>
              <a:t>Questions approfondies de psychopédagogie (Q1 – 6 ECTS) </a:t>
            </a:r>
          </a:p>
          <a:p>
            <a:pPr>
              <a:buFont typeface="Wingdings" panose="05000000000000000000" pitchFamily="2" charset="2"/>
              <a:buChar char="ü"/>
            </a:pPr>
            <a:endParaRPr lang="fr-BE" sz="1200" b="1" dirty="0"/>
          </a:p>
          <a:p>
            <a:pPr>
              <a:buFont typeface="Wingdings" panose="05000000000000000000" pitchFamily="2" charset="2"/>
              <a:buChar char="§"/>
            </a:pPr>
            <a:endParaRPr lang="fr-BE" sz="1600" dirty="0"/>
          </a:p>
          <a:p>
            <a:pPr>
              <a:buFont typeface="Wingdings" panose="05000000000000000000" pitchFamily="2" charset="2"/>
              <a:buChar char="§"/>
            </a:pPr>
            <a:endParaRPr lang="fr-BE" sz="1600" dirty="0"/>
          </a:p>
          <a:p>
            <a:pPr lvl="1"/>
            <a:endParaRPr lang="fr-BE" dirty="0"/>
          </a:p>
        </p:txBody>
      </p:sp>
      <p:sp>
        <p:nvSpPr>
          <p:cNvPr id="21" name="ZoneTexte 20">
            <a:extLst>
              <a:ext uri="{FF2B5EF4-FFF2-40B4-BE49-F238E27FC236}">
                <a16:creationId xmlns:a16="http://schemas.microsoft.com/office/drawing/2014/main" id="{2B4078A8-E443-3BB0-8F5E-F2B485A8D332}"/>
              </a:ext>
            </a:extLst>
          </p:cNvPr>
          <p:cNvSpPr txBox="1"/>
          <p:nvPr/>
        </p:nvSpPr>
        <p:spPr>
          <a:xfrm>
            <a:off x="7474606" y="1499451"/>
            <a:ext cx="3960000" cy="338554"/>
          </a:xfrm>
          <a:prstGeom prst="rect">
            <a:avLst/>
          </a:prstGeom>
          <a:noFill/>
        </p:spPr>
        <p:txBody>
          <a:bodyPr wrap="square" rtlCol="0">
            <a:spAutoFit/>
          </a:bodyPr>
          <a:lstStyle/>
          <a:p>
            <a:pPr algn="ctr">
              <a:lnSpc>
                <a:spcPct val="100000"/>
              </a:lnSpc>
            </a:pPr>
            <a:r>
              <a:rPr lang="fr-BE" sz="1600" b="1" spc="-1" dirty="0">
                <a:solidFill>
                  <a:srgbClr val="800000"/>
                </a:solidFill>
                <a:latin typeface="Aptos"/>
              </a:rPr>
              <a:t>Choix d’une finalité</a:t>
            </a:r>
          </a:p>
        </p:txBody>
      </p:sp>
      <p:cxnSp>
        <p:nvCxnSpPr>
          <p:cNvPr id="24" name="Connecteur droit avec flèche 23">
            <a:extLst>
              <a:ext uri="{FF2B5EF4-FFF2-40B4-BE49-F238E27FC236}">
                <a16:creationId xmlns:a16="http://schemas.microsoft.com/office/drawing/2014/main" id="{804A8947-1A29-4B7D-45A6-123A491BBE16}"/>
              </a:ext>
            </a:extLst>
          </p:cNvPr>
          <p:cNvCxnSpPr>
            <a:cxnSpLocks/>
          </p:cNvCxnSpPr>
          <p:nvPr/>
        </p:nvCxnSpPr>
        <p:spPr>
          <a:xfrm>
            <a:off x="4400550" y="2087493"/>
            <a:ext cx="4230772" cy="4033031"/>
          </a:xfrm>
          <a:prstGeom prst="straightConnector1">
            <a:avLst/>
          </a:prstGeom>
          <a:ln w="47498">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aphique 14" descr="Couronne avec un remplissage uni">
            <a:extLst>
              <a:ext uri="{FF2B5EF4-FFF2-40B4-BE49-F238E27FC236}">
                <a16:creationId xmlns:a16="http://schemas.microsoft.com/office/drawing/2014/main" id="{130E356F-98D4-B24D-65D8-BFDEAC97B5A6}"/>
              </a:ext>
            </a:extLst>
          </p:cNvPr>
          <p:cNvGrpSpPr/>
          <p:nvPr/>
        </p:nvGrpSpPr>
        <p:grpSpPr>
          <a:xfrm>
            <a:off x="10241280" y="4936455"/>
            <a:ext cx="2073241" cy="2097162"/>
            <a:chOff x="5370730" y="4150922"/>
            <a:chExt cx="1157741" cy="1171099"/>
          </a:xfrm>
          <a:solidFill>
            <a:srgbClr val="006F7B">
              <a:alpha val="10000"/>
            </a:srgbClr>
          </a:solidFill>
        </p:grpSpPr>
        <p:sp>
          <p:nvSpPr>
            <p:cNvPr id="13" name="Forme libre : forme 18">
              <a:extLst>
                <a:ext uri="{FF2B5EF4-FFF2-40B4-BE49-F238E27FC236}">
                  <a16:creationId xmlns:a16="http://schemas.microsoft.com/office/drawing/2014/main" id="{7677FCA3-95A5-222B-C8B8-F5991AAD162B}"/>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4" name="Forme libre : forme 19">
              <a:extLst>
                <a:ext uri="{FF2B5EF4-FFF2-40B4-BE49-F238E27FC236}">
                  <a16:creationId xmlns:a16="http://schemas.microsoft.com/office/drawing/2014/main" id="{A5A15C47-302F-A3DE-B604-AB72AAB98F29}"/>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5" name="Forme libre : forme 20">
              <a:extLst>
                <a:ext uri="{FF2B5EF4-FFF2-40B4-BE49-F238E27FC236}">
                  <a16:creationId xmlns:a16="http://schemas.microsoft.com/office/drawing/2014/main" id="{961AD44A-262B-992C-409A-634350283F9B}"/>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8" name="Forme libre : forme 21">
              <a:extLst>
                <a:ext uri="{FF2B5EF4-FFF2-40B4-BE49-F238E27FC236}">
                  <a16:creationId xmlns:a16="http://schemas.microsoft.com/office/drawing/2014/main" id="{7DC264FC-2E85-EBBF-C98D-E599E67FC8AB}"/>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9" name="Forme libre : forme 22">
              <a:extLst>
                <a:ext uri="{FF2B5EF4-FFF2-40B4-BE49-F238E27FC236}">
                  <a16:creationId xmlns:a16="http://schemas.microsoft.com/office/drawing/2014/main" id="{9EC10A8B-55AF-3F34-AF12-1731A81B081F}"/>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22" name="Forme libre : forme 23">
              <a:extLst>
                <a:ext uri="{FF2B5EF4-FFF2-40B4-BE49-F238E27FC236}">
                  <a16:creationId xmlns:a16="http://schemas.microsoft.com/office/drawing/2014/main" id="{98845365-FCC7-7FB3-7649-2791F8F1A431}"/>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23" name="Forme libre : forme 24">
              <a:extLst>
                <a:ext uri="{FF2B5EF4-FFF2-40B4-BE49-F238E27FC236}">
                  <a16:creationId xmlns:a16="http://schemas.microsoft.com/office/drawing/2014/main" id="{7446EFCC-06CC-A21C-6623-FEA4CAF7B576}"/>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5" name="Forme libre : forme 25">
              <a:extLst>
                <a:ext uri="{FF2B5EF4-FFF2-40B4-BE49-F238E27FC236}">
                  <a16:creationId xmlns:a16="http://schemas.microsoft.com/office/drawing/2014/main" id="{B8331751-9A7A-7A45-B912-0D8FCA376032}"/>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6" name="Forme libre : forme 26">
              <a:extLst>
                <a:ext uri="{FF2B5EF4-FFF2-40B4-BE49-F238E27FC236}">
                  <a16:creationId xmlns:a16="http://schemas.microsoft.com/office/drawing/2014/main" id="{6B678A24-241B-EB38-E61C-268965C0B8CE}"/>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25" name="CustomShape 18">
            <a:extLst>
              <a:ext uri="{FF2B5EF4-FFF2-40B4-BE49-F238E27FC236}">
                <a16:creationId xmlns:a16="http://schemas.microsoft.com/office/drawing/2014/main" id="{2311515E-0F55-AC3A-182B-564DAF7F2315}"/>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26" name="CustomShape 17">
            <a:extLst>
              <a:ext uri="{FF2B5EF4-FFF2-40B4-BE49-F238E27FC236}">
                <a16:creationId xmlns:a16="http://schemas.microsoft.com/office/drawing/2014/main" id="{B0B020A5-B287-96E1-BC37-A90266BD0CBB}"/>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166717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5" name="Espace réservé du contenu 2">
            <a:extLst>
              <a:ext uri="{FF2B5EF4-FFF2-40B4-BE49-F238E27FC236}">
                <a16:creationId xmlns:a16="http://schemas.microsoft.com/office/drawing/2014/main" id="{5F72BF47-ED18-6BEF-A318-302DE21A3B76}"/>
              </a:ext>
            </a:extLst>
          </p:cNvPr>
          <p:cNvSpPr txBox="1">
            <a:spLocks/>
          </p:cNvSpPr>
          <p:nvPr/>
        </p:nvSpPr>
        <p:spPr>
          <a:xfrm>
            <a:off x="8632846" y="2600727"/>
            <a:ext cx="3113314" cy="489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BE" sz="1600" i="1" spc="-1" dirty="0">
                <a:solidFill>
                  <a:srgbClr val="000000"/>
                </a:solidFill>
                <a:latin typeface="Aptos"/>
              </a:rPr>
              <a:t>Pédagogie pour adultes</a:t>
            </a:r>
            <a:endParaRPr lang="fr-BE" sz="1600" dirty="0"/>
          </a:p>
          <a:p>
            <a:pPr lvl="1"/>
            <a:endParaRPr lang="fr-BE" dirty="0"/>
          </a:p>
        </p:txBody>
      </p:sp>
      <p:cxnSp>
        <p:nvCxnSpPr>
          <p:cNvPr id="13" name="Connecteur droit avec flèche 12">
            <a:extLst>
              <a:ext uri="{FF2B5EF4-FFF2-40B4-BE49-F238E27FC236}">
                <a16:creationId xmlns:a16="http://schemas.microsoft.com/office/drawing/2014/main" id="{340FAFA8-4805-F7D2-3A90-8356034E87C8}"/>
              </a:ext>
            </a:extLst>
          </p:cNvPr>
          <p:cNvCxnSpPr/>
          <p:nvPr/>
        </p:nvCxnSpPr>
        <p:spPr>
          <a:xfrm>
            <a:off x="4428309" y="2833744"/>
            <a:ext cx="4049485" cy="0"/>
          </a:xfrm>
          <a:prstGeom prst="straightConnector1">
            <a:avLst/>
          </a:prstGeom>
          <a:ln w="47498">
            <a:solidFill>
              <a:srgbClr val="BA249A"/>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aphique 14" descr="Couronne avec un remplissage uni">
            <a:extLst>
              <a:ext uri="{FF2B5EF4-FFF2-40B4-BE49-F238E27FC236}">
                <a16:creationId xmlns:a16="http://schemas.microsoft.com/office/drawing/2014/main" id="{15D03053-35B0-BE68-3888-7A2352D91F7E}"/>
              </a:ext>
            </a:extLst>
          </p:cNvPr>
          <p:cNvGrpSpPr/>
          <p:nvPr/>
        </p:nvGrpSpPr>
        <p:grpSpPr>
          <a:xfrm>
            <a:off x="10241280" y="4936455"/>
            <a:ext cx="2073241" cy="2097162"/>
            <a:chOff x="5370730" y="4150922"/>
            <a:chExt cx="1157741" cy="1171099"/>
          </a:xfrm>
          <a:solidFill>
            <a:srgbClr val="006F7B">
              <a:alpha val="10000"/>
            </a:srgbClr>
          </a:solidFill>
        </p:grpSpPr>
        <p:sp>
          <p:nvSpPr>
            <p:cNvPr id="27" name="Forme libre : forme 18">
              <a:extLst>
                <a:ext uri="{FF2B5EF4-FFF2-40B4-BE49-F238E27FC236}">
                  <a16:creationId xmlns:a16="http://schemas.microsoft.com/office/drawing/2014/main" id="{1D614C2D-E225-E254-03FA-7BFAE73E2EB0}"/>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28" name="Forme libre : forme 19">
              <a:extLst>
                <a:ext uri="{FF2B5EF4-FFF2-40B4-BE49-F238E27FC236}">
                  <a16:creationId xmlns:a16="http://schemas.microsoft.com/office/drawing/2014/main" id="{2735B110-178F-7F49-D3C3-A2A2C6D3BA21}"/>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29" name="Forme libre : forme 20">
              <a:extLst>
                <a:ext uri="{FF2B5EF4-FFF2-40B4-BE49-F238E27FC236}">
                  <a16:creationId xmlns:a16="http://schemas.microsoft.com/office/drawing/2014/main" id="{86B1B857-4785-34FA-2E35-F09CF9A6AFC5}"/>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0" name="Forme libre : forme 21">
              <a:extLst>
                <a:ext uri="{FF2B5EF4-FFF2-40B4-BE49-F238E27FC236}">
                  <a16:creationId xmlns:a16="http://schemas.microsoft.com/office/drawing/2014/main" id="{250958A7-CA6D-3816-8655-49D9CA12B9EE}"/>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31" name="Forme libre : forme 22">
              <a:extLst>
                <a:ext uri="{FF2B5EF4-FFF2-40B4-BE49-F238E27FC236}">
                  <a16:creationId xmlns:a16="http://schemas.microsoft.com/office/drawing/2014/main" id="{72CA78AA-E63E-C119-4F79-C6BA33CC5E98}"/>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32" name="Forme libre : forme 23">
              <a:extLst>
                <a:ext uri="{FF2B5EF4-FFF2-40B4-BE49-F238E27FC236}">
                  <a16:creationId xmlns:a16="http://schemas.microsoft.com/office/drawing/2014/main" id="{A22B5940-0889-E007-45E4-3975080C3B79}"/>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33" name="Forme libre : forme 24">
              <a:extLst>
                <a:ext uri="{FF2B5EF4-FFF2-40B4-BE49-F238E27FC236}">
                  <a16:creationId xmlns:a16="http://schemas.microsoft.com/office/drawing/2014/main" id="{D3DEAC99-D7F5-2153-A90C-FD61CA8B5BA8}"/>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4" name="Forme libre : forme 25">
              <a:extLst>
                <a:ext uri="{FF2B5EF4-FFF2-40B4-BE49-F238E27FC236}">
                  <a16:creationId xmlns:a16="http://schemas.microsoft.com/office/drawing/2014/main" id="{B901907C-B65D-FE2C-510C-76600B0529C4}"/>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B665A9F5-C94B-900D-3702-286093110680}"/>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14" name="CustomShape 18">
            <a:extLst>
              <a:ext uri="{FF2B5EF4-FFF2-40B4-BE49-F238E27FC236}">
                <a16:creationId xmlns:a16="http://schemas.microsoft.com/office/drawing/2014/main" id="{B95253B2-9009-5C3D-A0D0-7CB5A9092F3E}"/>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15" name="CustomShape 17">
            <a:extLst>
              <a:ext uri="{FF2B5EF4-FFF2-40B4-BE49-F238E27FC236}">
                <a16:creationId xmlns:a16="http://schemas.microsoft.com/office/drawing/2014/main" id="{3C3343C1-A910-2906-6801-7B14C8E391A3}"/>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884341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5" name="Espace réservé du contenu 2">
            <a:extLst>
              <a:ext uri="{FF2B5EF4-FFF2-40B4-BE49-F238E27FC236}">
                <a16:creationId xmlns:a16="http://schemas.microsoft.com/office/drawing/2014/main" id="{5F72BF47-ED18-6BEF-A318-302DE21A3B76}"/>
              </a:ext>
            </a:extLst>
          </p:cNvPr>
          <p:cNvSpPr txBox="1">
            <a:spLocks/>
          </p:cNvSpPr>
          <p:nvPr/>
        </p:nvSpPr>
        <p:spPr>
          <a:xfrm>
            <a:off x="8632846" y="2695734"/>
            <a:ext cx="3113314" cy="736235"/>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BE" sz="1600" i="1" spc="-1" dirty="0">
                <a:solidFill>
                  <a:srgbClr val="000000"/>
                </a:solidFill>
                <a:latin typeface="Aptos"/>
              </a:rPr>
              <a:t>Conception et mise en œuvre de dispositifs de formation dans l’enseignement supérieur</a:t>
            </a:r>
            <a:endParaRPr lang="fr-BE" dirty="0"/>
          </a:p>
        </p:txBody>
      </p:sp>
      <p:cxnSp>
        <p:nvCxnSpPr>
          <p:cNvPr id="13" name="Connecteur droit avec flèche 12">
            <a:extLst>
              <a:ext uri="{FF2B5EF4-FFF2-40B4-BE49-F238E27FC236}">
                <a16:creationId xmlns:a16="http://schemas.microsoft.com/office/drawing/2014/main" id="{340FAFA8-4805-F7D2-3A90-8356034E87C8}"/>
              </a:ext>
            </a:extLst>
          </p:cNvPr>
          <p:cNvCxnSpPr/>
          <p:nvPr/>
        </p:nvCxnSpPr>
        <p:spPr>
          <a:xfrm>
            <a:off x="4428309" y="3071252"/>
            <a:ext cx="4049485" cy="0"/>
          </a:xfrm>
          <a:prstGeom prst="straightConnector1">
            <a:avLst/>
          </a:prstGeom>
          <a:ln w="47498">
            <a:solidFill>
              <a:srgbClr val="BA249A"/>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aphique 14" descr="Couronne avec un remplissage uni">
            <a:extLst>
              <a:ext uri="{FF2B5EF4-FFF2-40B4-BE49-F238E27FC236}">
                <a16:creationId xmlns:a16="http://schemas.microsoft.com/office/drawing/2014/main" id="{1A847F5B-7719-0BDE-05BE-648E65CED4F2}"/>
              </a:ext>
            </a:extLst>
          </p:cNvPr>
          <p:cNvGrpSpPr/>
          <p:nvPr/>
        </p:nvGrpSpPr>
        <p:grpSpPr>
          <a:xfrm>
            <a:off x="10241280" y="4936455"/>
            <a:ext cx="2073241" cy="2097162"/>
            <a:chOff x="5370730" y="4150922"/>
            <a:chExt cx="1157741" cy="1171099"/>
          </a:xfrm>
          <a:solidFill>
            <a:srgbClr val="006F7B">
              <a:alpha val="10000"/>
            </a:srgbClr>
          </a:solidFill>
        </p:grpSpPr>
        <p:sp>
          <p:nvSpPr>
            <p:cNvPr id="27" name="Forme libre : forme 18">
              <a:extLst>
                <a:ext uri="{FF2B5EF4-FFF2-40B4-BE49-F238E27FC236}">
                  <a16:creationId xmlns:a16="http://schemas.microsoft.com/office/drawing/2014/main" id="{93DFB149-4BC1-52B3-02C7-F49AC2248004}"/>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28" name="Forme libre : forme 19">
              <a:extLst>
                <a:ext uri="{FF2B5EF4-FFF2-40B4-BE49-F238E27FC236}">
                  <a16:creationId xmlns:a16="http://schemas.microsoft.com/office/drawing/2014/main" id="{7F16E748-8FAE-110C-EBC2-20320FFEC7BE}"/>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29" name="Forme libre : forme 20">
              <a:extLst>
                <a:ext uri="{FF2B5EF4-FFF2-40B4-BE49-F238E27FC236}">
                  <a16:creationId xmlns:a16="http://schemas.microsoft.com/office/drawing/2014/main" id="{98E97C44-ECC0-11E5-C73C-415FB8231580}"/>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0" name="Forme libre : forme 21">
              <a:extLst>
                <a:ext uri="{FF2B5EF4-FFF2-40B4-BE49-F238E27FC236}">
                  <a16:creationId xmlns:a16="http://schemas.microsoft.com/office/drawing/2014/main" id="{EF419E01-C9D7-D373-89B4-1C74DE5DBAE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31" name="Forme libre : forme 22">
              <a:extLst>
                <a:ext uri="{FF2B5EF4-FFF2-40B4-BE49-F238E27FC236}">
                  <a16:creationId xmlns:a16="http://schemas.microsoft.com/office/drawing/2014/main" id="{502ABE44-2CB4-2E24-AD11-E145D4CBE30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32" name="Forme libre : forme 23">
              <a:extLst>
                <a:ext uri="{FF2B5EF4-FFF2-40B4-BE49-F238E27FC236}">
                  <a16:creationId xmlns:a16="http://schemas.microsoft.com/office/drawing/2014/main" id="{4549EF22-6FE0-808A-56BD-59CB36D0F873}"/>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33" name="Forme libre : forme 24">
              <a:extLst>
                <a:ext uri="{FF2B5EF4-FFF2-40B4-BE49-F238E27FC236}">
                  <a16:creationId xmlns:a16="http://schemas.microsoft.com/office/drawing/2014/main" id="{ECB602E8-A7F1-55ED-F516-2A86CFD02949}"/>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4" name="Forme libre : forme 25">
              <a:extLst>
                <a:ext uri="{FF2B5EF4-FFF2-40B4-BE49-F238E27FC236}">
                  <a16:creationId xmlns:a16="http://schemas.microsoft.com/office/drawing/2014/main" id="{F3BD2596-E857-B71C-820D-EBA1F3DA9488}"/>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5F8BA182-FBC9-4400-5546-CD6FF9812381}"/>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14" name="CustomShape 18">
            <a:extLst>
              <a:ext uri="{FF2B5EF4-FFF2-40B4-BE49-F238E27FC236}">
                <a16:creationId xmlns:a16="http://schemas.microsoft.com/office/drawing/2014/main" id="{BEDE5E6A-0B3B-9DEB-EF0A-BB84EF8A6D9D}"/>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15" name="CustomShape 17">
            <a:extLst>
              <a:ext uri="{FF2B5EF4-FFF2-40B4-BE49-F238E27FC236}">
                <a16:creationId xmlns:a16="http://schemas.microsoft.com/office/drawing/2014/main" id="{A1D70CEB-3A72-3840-0B6E-2C738D5994AF}"/>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a:solidFill>
                  <a:srgbClr val="000000"/>
                </a:solidFill>
                <a:latin typeface="Aptos"/>
              </a:rPr>
              <a:t>Usage </a:t>
            </a:r>
            <a:r>
              <a:rPr lang="fr-BE" sz="1100" i="1" spc="-1" dirty="0">
                <a:solidFill>
                  <a:srgbClr val="000000"/>
                </a:solidFill>
                <a:latin typeface="Aptos"/>
              </a:rPr>
              <a:t>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3807265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5" name="Espace réservé du contenu 2">
            <a:extLst>
              <a:ext uri="{FF2B5EF4-FFF2-40B4-BE49-F238E27FC236}">
                <a16:creationId xmlns:a16="http://schemas.microsoft.com/office/drawing/2014/main" id="{5F72BF47-ED18-6BEF-A318-302DE21A3B76}"/>
              </a:ext>
            </a:extLst>
          </p:cNvPr>
          <p:cNvSpPr txBox="1">
            <a:spLocks/>
          </p:cNvSpPr>
          <p:nvPr/>
        </p:nvSpPr>
        <p:spPr>
          <a:xfrm>
            <a:off x="8632846" y="3241995"/>
            <a:ext cx="3113314" cy="489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FR" sz="1600" i="1" spc="-1" dirty="0">
                <a:solidFill>
                  <a:srgbClr val="BA249A"/>
                </a:solidFill>
                <a:latin typeface="Aptos"/>
              </a:rPr>
              <a:t>Stage "stratégies pédagogiques</a:t>
            </a:r>
            <a:r>
              <a:rPr lang="fr-FR" sz="1100" spc="-1" dirty="0">
                <a:solidFill>
                  <a:srgbClr val="BA249A"/>
                </a:solidFill>
                <a:latin typeface="Aptos"/>
              </a:rPr>
              <a:t>"</a:t>
            </a:r>
            <a:endParaRPr lang="fr-BE" sz="1200" b="1" dirty="0"/>
          </a:p>
          <a:p>
            <a:pPr>
              <a:buFont typeface="Wingdings" panose="05000000000000000000" pitchFamily="2" charset="2"/>
              <a:buChar char="§"/>
            </a:pPr>
            <a:endParaRPr lang="fr-BE" sz="1600" dirty="0"/>
          </a:p>
          <a:p>
            <a:pPr>
              <a:buFont typeface="Wingdings" panose="05000000000000000000" pitchFamily="2" charset="2"/>
              <a:buChar char="§"/>
            </a:pPr>
            <a:endParaRPr lang="fr-BE" sz="1600" dirty="0"/>
          </a:p>
          <a:p>
            <a:pPr lvl="1"/>
            <a:endParaRPr lang="fr-BE" dirty="0"/>
          </a:p>
        </p:txBody>
      </p:sp>
      <p:cxnSp>
        <p:nvCxnSpPr>
          <p:cNvPr id="13" name="Connecteur droit avec flèche 12">
            <a:extLst>
              <a:ext uri="{FF2B5EF4-FFF2-40B4-BE49-F238E27FC236}">
                <a16:creationId xmlns:a16="http://schemas.microsoft.com/office/drawing/2014/main" id="{340FAFA8-4805-F7D2-3A90-8356034E87C8}"/>
              </a:ext>
            </a:extLst>
          </p:cNvPr>
          <p:cNvCxnSpPr/>
          <p:nvPr/>
        </p:nvCxnSpPr>
        <p:spPr>
          <a:xfrm>
            <a:off x="4428309" y="3403762"/>
            <a:ext cx="4049485" cy="0"/>
          </a:xfrm>
          <a:prstGeom prst="straightConnector1">
            <a:avLst/>
          </a:prstGeom>
          <a:ln w="47498">
            <a:solidFill>
              <a:srgbClr val="BA249A"/>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aphique 14" descr="Couronne avec un remplissage uni">
            <a:extLst>
              <a:ext uri="{FF2B5EF4-FFF2-40B4-BE49-F238E27FC236}">
                <a16:creationId xmlns:a16="http://schemas.microsoft.com/office/drawing/2014/main" id="{DDA9ADD6-7DD3-440B-55ED-65A426D5804C}"/>
              </a:ext>
            </a:extLst>
          </p:cNvPr>
          <p:cNvGrpSpPr/>
          <p:nvPr/>
        </p:nvGrpSpPr>
        <p:grpSpPr>
          <a:xfrm>
            <a:off x="10241280" y="4936455"/>
            <a:ext cx="2073241" cy="2097162"/>
            <a:chOff x="5370730" y="4150922"/>
            <a:chExt cx="1157741" cy="1171099"/>
          </a:xfrm>
          <a:solidFill>
            <a:srgbClr val="006F7B">
              <a:alpha val="10000"/>
            </a:srgbClr>
          </a:solidFill>
        </p:grpSpPr>
        <p:sp>
          <p:nvSpPr>
            <p:cNvPr id="27" name="Forme libre : forme 18">
              <a:extLst>
                <a:ext uri="{FF2B5EF4-FFF2-40B4-BE49-F238E27FC236}">
                  <a16:creationId xmlns:a16="http://schemas.microsoft.com/office/drawing/2014/main" id="{7E5D7358-D248-72CA-7432-BBBB29DF3EDF}"/>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28" name="Forme libre : forme 19">
              <a:extLst>
                <a:ext uri="{FF2B5EF4-FFF2-40B4-BE49-F238E27FC236}">
                  <a16:creationId xmlns:a16="http://schemas.microsoft.com/office/drawing/2014/main" id="{5E8D0E5F-BFAE-B2B1-8775-7B1FD48CB988}"/>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29" name="Forme libre : forme 20">
              <a:extLst>
                <a:ext uri="{FF2B5EF4-FFF2-40B4-BE49-F238E27FC236}">
                  <a16:creationId xmlns:a16="http://schemas.microsoft.com/office/drawing/2014/main" id="{593891EE-EDBA-4BFB-4BE7-B28A1DF0468D}"/>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0" name="Forme libre : forme 21">
              <a:extLst>
                <a:ext uri="{FF2B5EF4-FFF2-40B4-BE49-F238E27FC236}">
                  <a16:creationId xmlns:a16="http://schemas.microsoft.com/office/drawing/2014/main" id="{8116BD7E-C8CA-062A-EB2F-880CC8807474}"/>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31" name="Forme libre : forme 22">
              <a:extLst>
                <a:ext uri="{FF2B5EF4-FFF2-40B4-BE49-F238E27FC236}">
                  <a16:creationId xmlns:a16="http://schemas.microsoft.com/office/drawing/2014/main" id="{DC745A1A-BCB4-3681-6396-F5DC83194690}"/>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32" name="Forme libre : forme 23">
              <a:extLst>
                <a:ext uri="{FF2B5EF4-FFF2-40B4-BE49-F238E27FC236}">
                  <a16:creationId xmlns:a16="http://schemas.microsoft.com/office/drawing/2014/main" id="{33E27B8B-C5D7-2CED-45A4-F38768652434}"/>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33" name="Forme libre : forme 24">
              <a:extLst>
                <a:ext uri="{FF2B5EF4-FFF2-40B4-BE49-F238E27FC236}">
                  <a16:creationId xmlns:a16="http://schemas.microsoft.com/office/drawing/2014/main" id="{FBF4A637-6C1F-5EB4-C74D-1507F2E9A0D4}"/>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4" name="Forme libre : forme 25">
              <a:extLst>
                <a:ext uri="{FF2B5EF4-FFF2-40B4-BE49-F238E27FC236}">
                  <a16:creationId xmlns:a16="http://schemas.microsoft.com/office/drawing/2014/main" id="{0E2B96B9-0409-4FA4-8604-0599E8D382B9}"/>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5" name="Forme libre : forme 26">
              <a:extLst>
                <a:ext uri="{FF2B5EF4-FFF2-40B4-BE49-F238E27FC236}">
                  <a16:creationId xmlns:a16="http://schemas.microsoft.com/office/drawing/2014/main" id="{4BFEBDCD-4DBD-E5AA-EA89-AB82EB2E3DE9}"/>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14" name="CustomShape 18">
            <a:extLst>
              <a:ext uri="{FF2B5EF4-FFF2-40B4-BE49-F238E27FC236}">
                <a16:creationId xmlns:a16="http://schemas.microsoft.com/office/drawing/2014/main" id="{C1D1C736-37A3-87E7-6C26-94B6362F4F08}"/>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15" name="CustomShape 17">
            <a:extLst>
              <a:ext uri="{FF2B5EF4-FFF2-40B4-BE49-F238E27FC236}">
                <a16:creationId xmlns:a16="http://schemas.microsoft.com/office/drawing/2014/main" id="{07A2B438-6640-C5C4-7B43-F2F8C15905BF}"/>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1467967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5" name="Espace réservé du contenu 2">
            <a:extLst>
              <a:ext uri="{FF2B5EF4-FFF2-40B4-BE49-F238E27FC236}">
                <a16:creationId xmlns:a16="http://schemas.microsoft.com/office/drawing/2014/main" id="{1B5D26F7-2034-C669-CEE7-4519E6BC11D4}"/>
              </a:ext>
            </a:extLst>
          </p:cNvPr>
          <p:cNvSpPr txBox="1">
            <a:spLocks/>
          </p:cNvSpPr>
          <p:nvPr/>
        </p:nvSpPr>
        <p:spPr>
          <a:xfrm>
            <a:off x="8632846" y="4340677"/>
            <a:ext cx="3345794" cy="83819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FR" sz="1600" i="1" spc="-1" dirty="0">
                <a:solidFill>
                  <a:srgbClr val="000000"/>
                </a:solidFill>
                <a:latin typeface="Aptos"/>
              </a:rPr>
              <a:t>Didactique professionnelle et formation initiale des enseignants</a:t>
            </a:r>
            <a:br>
              <a:rPr lang="fr-FR" sz="1600" i="1" spc="-1" dirty="0">
                <a:solidFill>
                  <a:schemeClr val="accent6"/>
                </a:solidFill>
                <a:latin typeface="Aptos"/>
              </a:rPr>
            </a:br>
            <a:r>
              <a:rPr lang="fr-FR" sz="1600" i="1" spc="-1" dirty="0">
                <a:solidFill>
                  <a:schemeClr val="accent6"/>
                </a:solidFill>
                <a:latin typeface="Aptos"/>
              </a:rPr>
              <a:t>Stage  "accompagnement "</a:t>
            </a:r>
            <a:r>
              <a:rPr lang="fr-BE" sz="1600" i="1" spc="-1" dirty="0">
                <a:solidFill>
                  <a:schemeClr val="accent6"/>
                </a:solidFill>
                <a:latin typeface="Aptos"/>
              </a:rPr>
              <a:t> </a:t>
            </a:r>
            <a:r>
              <a:rPr lang="fr-BE" sz="1600" i="1" spc="-1" dirty="0" err="1">
                <a:solidFill>
                  <a:schemeClr val="accent6"/>
                </a:solidFill>
                <a:latin typeface="Aptos"/>
              </a:rPr>
              <a:t>partim</a:t>
            </a:r>
            <a:r>
              <a:rPr lang="fr-BE" sz="1600" i="1" spc="-1" dirty="0">
                <a:solidFill>
                  <a:schemeClr val="accent6"/>
                </a:solidFill>
                <a:latin typeface="Aptos"/>
              </a:rPr>
              <a:t> 1</a:t>
            </a:r>
          </a:p>
          <a:p>
            <a:pPr>
              <a:buFont typeface="Wingdings" panose="05000000000000000000" pitchFamily="2" charset="2"/>
              <a:buChar char="§"/>
            </a:pPr>
            <a:endParaRPr lang="fr-BE" sz="1600" dirty="0"/>
          </a:p>
          <a:p>
            <a:pPr lvl="1"/>
            <a:endParaRPr lang="fr-BE" dirty="0"/>
          </a:p>
        </p:txBody>
      </p:sp>
      <p:cxnSp>
        <p:nvCxnSpPr>
          <p:cNvPr id="13" name="Connecteur droit avec flèche 12">
            <a:extLst>
              <a:ext uri="{FF2B5EF4-FFF2-40B4-BE49-F238E27FC236}">
                <a16:creationId xmlns:a16="http://schemas.microsoft.com/office/drawing/2014/main" id="{4BBD2061-E9B6-D7FF-D458-FE8EFEA056E5}"/>
              </a:ext>
            </a:extLst>
          </p:cNvPr>
          <p:cNvCxnSpPr/>
          <p:nvPr/>
        </p:nvCxnSpPr>
        <p:spPr>
          <a:xfrm>
            <a:off x="4428309" y="4749236"/>
            <a:ext cx="4049485" cy="0"/>
          </a:xfrm>
          <a:prstGeom prst="straightConnector1">
            <a:avLst/>
          </a:prstGeom>
          <a:ln w="47498">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 name="Espace réservé du contenu 2">
            <a:extLst>
              <a:ext uri="{FF2B5EF4-FFF2-40B4-BE49-F238E27FC236}">
                <a16:creationId xmlns:a16="http://schemas.microsoft.com/office/drawing/2014/main" id="{583F6842-0E6E-183A-B020-6D731E7AFBF6}"/>
              </a:ext>
            </a:extLst>
          </p:cNvPr>
          <p:cNvSpPr txBox="1">
            <a:spLocks/>
          </p:cNvSpPr>
          <p:nvPr/>
        </p:nvSpPr>
        <p:spPr>
          <a:xfrm>
            <a:off x="8632846" y="5110663"/>
            <a:ext cx="3559154" cy="880450"/>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87" indent="0">
              <a:lnSpc>
                <a:spcPct val="107000"/>
              </a:lnSpc>
              <a:buClr>
                <a:srgbClr val="000000"/>
              </a:buClr>
              <a:buNone/>
              <a:tabLst>
                <a:tab pos="457200" algn="l"/>
              </a:tabLst>
            </a:pPr>
            <a:r>
              <a:rPr lang="fr-FR" sz="1600" i="1" spc="-1" dirty="0">
                <a:solidFill>
                  <a:srgbClr val="000000"/>
                </a:solidFill>
                <a:latin typeface="Aptos"/>
              </a:rPr>
              <a:t>Pratiques réflexives (orales et écrites) et gestion collective des retours de stage</a:t>
            </a:r>
            <a:br>
              <a:rPr lang="fr-FR" sz="1600" i="1" spc="-1" dirty="0">
                <a:solidFill>
                  <a:schemeClr val="accent6"/>
                </a:solidFill>
                <a:latin typeface="Aptos"/>
              </a:rPr>
            </a:br>
            <a:r>
              <a:rPr lang="fr-FR" sz="1600" i="1" spc="-1" dirty="0">
                <a:solidFill>
                  <a:schemeClr val="accent6"/>
                </a:solidFill>
                <a:latin typeface="Aptos"/>
              </a:rPr>
              <a:t>Stage  "accompagnement "</a:t>
            </a:r>
            <a:r>
              <a:rPr lang="fr-BE" sz="1600" i="1" spc="-1" dirty="0">
                <a:solidFill>
                  <a:schemeClr val="accent6"/>
                </a:solidFill>
                <a:latin typeface="Aptos"/>
              </a:rPr>
              <a:t> </a:t>
            </a:r>
            <a:r>
              <a:rPr lang="fr-BE" sz="1600" i="1" spc="-1" dirty="0" err="1">
                <a:solidFill>
                  <a:schemeClr val="accent6"/>
                </a:solidFill>
                <a:latin typeface="Aptos"/>
              </a:rPr>
              <a:t>partim</a:t>
            </a:r>
            <a:r>
              <a:rPr lang="fr-BE" sz="1600" i="1" spc="-1" dirty="0">
                <a:solidFill>
                  <a:schemeClr val="accent6"/>
                </a:solidFill>
                <a:latin typeface="Aptos"/>
              </a:rPr>
              <a:t> 2</a:t>
            </a:r>
          </a:p>
          <a:p>
            <a:pPr>
              <a:buFont typeface="Wingdings" panose="05000000000000000000" pitchFamily="2" charset="2"/>
              <a:buChar char="§"/>
            </a:pPr>
            <a:endParaRPr lang="fr-BE" sz="1600" dirty="0"/>
          </a:p>
          <a:p>
            <a:pPr lvl="1"/>
            <a:endParaRPr lang="fr-BE" dirty="0"/>
          </a:p>
        </p:txBody>
      </p:sp>
      <p:cxnSp>
        <p:nvCxnSpPr>
          <p:cNvPr id="15" name="Connecteur droit avec flèche 14">
            <a:extLst>
              <a:ext uri="{FF2B5EF4-FFF2-40B4-BE49-F238E27FC236}">
                <a16:creationId xmlns:a16="http://schemas.microsoft.com/office/drawing/2014/main" id="{8671B56A-1FA6-C392-FCC9-0A86E13B4C27}"/>
              </a:ext>
            </a:extLst>
          </p:cNvPr>
          <p:cNvCxnSpPr/>
          <p:nvPr/>
        </p:nvCxnSpPr>
        <p:spPr>
          <a:xfrm>
            <a:off x="4428309" y="5527751"/>
            <a:ext cx="4049485" cy="0"/>
          </a:xfrm>
          <a:prstGeom prst="straightConnector1">
            <a:avLst/>
          </a:prstGeom>
          <a:ln w="47498">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aphique 14" descr="Couronne avec un remplissage uni">
            <a:extLst>
              <a:ext uri="{FF2B5EF4-FFF2-40B4-BE49-F238E27FC236}">
                <a16:creationId xmlns:a16="http://schemas.microsoft.com/office/drawing/2014/main" id="{B23E03D4-9396-031A-B5FB-23F56BAE3A11}"/>
              </a:ext>
            </a:extLst>
          </p:cNvPr>
          <p:cNvGrpSpPr/>
          <p:nvPr/>
        </p:nvGrpSpPr>
        <p:grpSpPr>
          <a:xfrm>
            <a:off x="10241280" y="4936455"/>
            <a:ext cx="2073241" cy="2097162"/>
            <a:chOff x="5370730" y="4150922"/>
            <a:chExt cx="1157741" cy="1171099"/>
          </a:xfrm>
          <a:solidFill>
            <a:srgbClr val="006F7B">
              <a:alpha val="10000"/>
            </a:srgbClr>
          </a:solidFill>
        </p:grpSpPr>
        <p:sp>
          <p:nvSpPr>
            <p:cNvPr id="29" name="Forme libre : forme 18">
              <a:extLst>
                <a:ext uri="{FF2B5EF4-FFF2-40B4-BE49-F238E27FC236}">
                  <a16:creationId xmlns:a16="http://schemas.microsoft.com/office/drawing/2014/main" id="{CD60A45B-A7D3-ECEB-ED2A-D1315AB22C60}"/>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30" name="Forme libre : forme 19">
              <a:extLst>
                <a:ext uri="{FF2B5EF4-FFF2-40B4-BE49-F238E27FC236}">
                  <a16:creationId xmlns:a16="http://schemas.microsoft.com/office/drawing/2014/main" id="{0AF39F9E-75AE-8FCA-B297-951132BD154A}"/>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31" name="Forme libre : forme 20">
              <a:extLst>
                <a:ext uri="{FF2B5EF4-FFF2-40B4-BE49-F238E27FC236}">
                  <a16:creationId xmlns:a16="http://schemas.microsoft.com/office/drawing/2014/main" id="{0689DD63-F799-DA38-C38C-BEEFFA6EB010}"/>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2" name="Forme libre : forme 21">
              <a:extLst>
                <a:ext uri="{FF2B5EF4-FFF2-40B4-BE49-F238E27FC236}">
                  <a16:creationId xmlns:a16="http://schemas.microsoft.com/office/drawing/2014/main" id="{AB6BE233-79B1-9B88-0496-62FCD3BD7E0D}"/>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33" name="Forme libre : forme 22">
              <a:extLst>
                <a:ext uri="{FF2B5EF4-FFF2-40B4-BE49-F238E27FC236}">
                  <a16:creationId xmlns:a16="http://schemas.microsoft.com/office/drawing/2014/main" id="{60BE12C9-1B92-09A2-5F23-6CCF7A198114}"/>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34" name="Forme libre : forme 23">
              <a:extLst>
                <a:ext uri="{FF2B5EF4-FFF2-40B4-BE49-F238E27FC236}">
                  <a16:creationId xmlns:a16="http://schemas.microsoft.com/office/drawing/2014/main" id="{C564F458-1188-DA04-1A7B-99AA8E190638}"/>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35" name="Forme libre : forme 24">
              <a:extLst>
                <a:ext uri="{FF2B5EF4-FFF2-40B4-BE49-F238E27FC236}">
                  <a16:creationId xmlns:a16="http://schemas.microsoft.com/office/drawing/2014/main" id="{4F339AF5-210E-7DC2-904E-CA7655DD633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36" name="Forme libre : forme 25">
              <a:extLst>
                <a:ext uri="{FF2B5EF4-FFF2-40B4-BE49-F238E27FC236}">
                  <a16:creationId xmlns:a16="http://schemas.microsoft.com/office/drawing/2014/main" id="{A0A7E8E3-4EB1-D894-C226-7C958A2B58D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37" name="Forme libre : forme 26">
              <a:extLst>
                <a:ext uri="{FF2B5EF4-FFF2-40B4-BE49-F238E27FC236}">
                  <a16:creationId xmlns:a16="http://schemas.microsoft.com/office/drawing/2014/main" id="{19E64D69-31B6-8085-F198-12B2952710C1}"/>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18" name="CustomShape 18">
            <a:extLst>
              <a:ext uri="{FF2B5EF4-FFF2-40B4-BE49-F238E27FC236}">
                <a16:creationId xmlns:a16="http://schemas.microsoft.com/office/drawing/2014/main" id="{13E4F1F4-EA7A-AF56-4C4E-D5F596CCD0CC}"/>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
        <p:nvSpPr>
          <p:cNvPr id="19" name="CustomShape 17">
            <a:extLst>
              <a:ext uri="{FF2B5EF4-FFF2-40B4-BE49-F238E27FC236}">
                <a16:creationId xmlns:a16="http://schemas.microsoft.com/office/drawing/2014/main" id="{D6FA72E8-42DE-4BA2-64A3-02ACA4A8897F}"/>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Tree>
    <p:extLst>
      <p:ext uri="{BB962C8B-B14F-4D97-AF65-F5344CB8AC3E}">
        <p14:creationId xmlns:p14="http://schemas.microsoft.com/office/powerpoint/2010/main" val="115920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7">
            <a:extLst>
              <a:ext uri="{FF2B5EF4-FFF2-40B4-BE49-F238E27FC236}">
                <a16:creationId xmlns:a16="http://schemas.microsoft.com/office/drawing/2014/main" id="{A5F9E80F-0D8D-E27D-B4CB-E49750850725}"/>
              </a:ext>
            </a:extLst>
          </p:cNvPr>
          <p:cNvSpPr/>
          <p:nvPr/>
        </p:nvSpPr>
        <p:spPr>
          <a:xfrm>
            <a:off x="379281" y="4090396"/>
            <a:ext cx="3825960" cy="203012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professionnelle</a:t>
            </a:r>
            <a:r>
              <a:rPr lang="fr-GB" sz="1100" b="1" i="1" spc="-1" dirty="0">
                <a:solidFill>
                  <a:srgbClr val="000000"/>
                </a:solidFill>
                <a:latin typeface="Aptos"/>
              </a:rPr>
              <a:t> </a:t>
            </a:r>
            <a:r>
              <a:rPr lang="fr-BE" sz="1100" b="1" spc="-1" dirty="0">
                <a:solidFill>
                  <a:srgbClr val="000000"/>
                </a:solidFill>
                <a:latin typeface="Aptos"/>
              </a:rPr>
              <a:t>(TA - 10 ECTS) </a:t>
            </a:r>
            <a:endParaRPr lang="fr-BE" sz="1100" i="1" spc="-1" dirty="0">
              <a:solidFill>
                <a:srgbClr val="00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Didactique professionnelle et formation initiale des enseignants </a:t>
            </a:r>
            <a:r>
              <a:rPr lang="fr-BE" sz="1100" spc="-1" dirty="0">
                <a:solidFill>
                  <a:srgbClr val="000000"/>
                </a:solidFill>
                <a:latin typeface="Aptos"/>
              </a:rPr>
              <a:t>(TA) </a:t>
            </a:r>
          </a:p>
          <a:p>
            <a:pPr marL="185737"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1 </a:t>
            </a:r>
            <a:r>
              <a:rPr lang="fr-FR" sz="1100" spc="-1" dirty="0">
                <a:solidFill>
                  <a:schemeClr val="accent6"/>
                </a:solidFill>
                <a:latin typeface="Aptos"/>
              </a:rPr>
              <a:t>(Q2)</a:t>
            </a:r>
          </a:p>
          <a:p>
            <a:pPr marL="360">
              <a:lnSpc>
                <a:spcPct val="107000"/>
              </a:lnSpc>
              <a:spcBef>
                <a:spcPts val="600"/>
              </a:spcBef>
              <a:buClr>
                <a:srgbClr val="000000"/>
              </a:buClr>
            </a:pPr>
            <a:r>
              <a:rPr lang="fr-FR" sz="1100" b="1" i="1" spc="-1" dirty="0">
                <a:solidFill>
                  <a:srgbClr val="000000"/>
                </a:solidFill>
                <a:latin typeface="Aptos"/>
              </a:rPr>
              <a:t>Pratiques réflexives</a:t>
            </a:r>
            <a:r>
              <a:rPr lang="fr-GB" sz="1100" b="1" i="1" spc="-1" dirty="0">
                <a:solidFill>
                  <a:srgbClr val="000000"/>
                </a:solidFill>
                <a:latin typeface="Aptos"/>
              </a:rPr>
              <a:t> </a:t>
            </a:r>
            <a:r>
              <a:rPr lang="fr-BE" sz="1100" b="1" spc="-1" dirty="0">
                <a:solidFill>
                  <a:srgbClr val="000000"/>
                </a:solidFill>
                <a:latin typeface="Aptos"/>
              </a:rPr>
              <a:t>(Q2 - 2 ECTS) </a:t>
            </a:r>
            <a:endParaRPr lang="fr-FR" sz="110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rgbClr val="000000"/>
                </a:solidFill>
                <a:latin typeface="Aptos"/>
              </a:rPr>
              <a:t>Pratiques réflexives (orales et écrites) et gestion collective des retours de stage </a:t>
            </a:r>
            <a:r>
              <a:rPr lang="fr-BE" sz="1100" spc="-1" dirty="0">
                <a:solidFill>
                  <a:srgbClr val="000000"/>
                </a:solidFill>
                <a:latin typeface="Aptos"/>
              </a:rPr>
              <a:t>(Q2 - ECTS)</a:t>
            </a:r>
            <a:endParaRPr lang="fr-FR" sz="11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100" i="1" spc="-1" dirty="0">
                <a:solidFill>
                  <a:schemeClr val="accent6"/>
                </a:solidFill>
                <a:latin typeface="Aptos"/>
              </a:rPr>
              <a:t>Stage "accompagnement" </a:t>
            </a:r>
            <a:r>
              <a:rPr lang="fr-FR" sz="1100" i="1" spc="-1" dirty="0" err="1">
                <a:solidFill>
                  <a:schemeClr val="accent6"/>
                </a:solidFill>
                <a:latin typeface="Aptos"/>
              </a:rPr>
              <a:t>partim</a:t>
            </a:r>
            <a:r>
              <a:rPr lang="fr-FR" sz="1100" i="1" spc="-1" dirty="0">
                <a:solidFill>
                  <a:schemeClr val="accent6"/>
                </a:solidFill>
                <a:latin typeface="Aptos"/>
              </a:rPr>
              <a:t> 2 </a:t>
            </a:r>
            <a:r>
              <a:rPr lang="fr-BE" sz="1100" spc="-1" dirty="0">
                <a:solidFill>
                  <a:schemeClr val="accent6"/>
                </a:solidFill>
                <a:latin typeface="Aptos"/>
              </a:rPr>
              <a:t>(Q2 - 1 ECTS) </a:t>
            </a:r>
            <a:r>
              <a:rPr lang="fr-BE" sz="1100" spc="-1" dirty="0">
                <a:solidFill>
                  <a:schemeClr val="accent6"/>
                </a:solidFill>
                <a:latin typeface="Aptos"/>
                <a:sym typeface="Wingdings" pitchFamily="2" charset="2"/>
              </a:rPr>
              <a:t>- 4h débriefing collectif</a:t>
            </a:r>
            <a:endParaRPr lang="fr-FR" sz="1100" spc="-1" dirty="0">
              <a:solidFill>
                <a:schemeClr val="accent6"/>
              </a:solidFill>
              <a:latin typeface="Aptos"/>
            </a:endParaRPr>
          </a:p>
          <a:p>
            <a:pPr marL="343080" indent="-342720">
              <a:lnSpc>
                <a:spcPct val="107000"/>
              </a:lnSpc>
              <a:buClr>
                <a:srgbClr val="000000"/>
              </a:buClr>
              <a:buFont typeface="Symbol"/>
              <a:buChar char=""/>
            </a:pPr>
            <a:endParaRPr lang="fr-FR" sz="1200" i="1" spc="-1" dirty="0">
              <a:solidFill>
                <a:srgbClr val="000000"/>
              </a:solidFill>
              <a:latin typeface="Aptos"/>
            </a:endParaRPr>
          </a:p>
        </p:txBody>
      </p:sp>
      <p:sp>
        <p:nvSpPr>
          <p:cNvPr id="345" name="CustomShape 13"/>
          <p:cNvSpPr/>
          <p:nvPr/>
        </p:nvSpPr>
        <p:spPr>
          <a:xfrm>
            <a:off x="310978" y="5933579"/>
            <a:ext cx="3956911" cy="880451"/>
          </a:xfrm>
          <a:prstGeom prst="roundRect">
            <a:avLst>
              <a:gd name="adj" fmla="val 15147"/>
            </a:avLst>
          </a:prstGeom>
          <a:noFill/>
          <a:ln w="4428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52" name="CustomShape 20"/>
          <p:cNvSpPr/>
          <p:nvPr/>
        </p:nvSpPr>
        <p:spPr>
          <a:xfrm>
            <a:off x="467057" y="6384597"/>
            <a:ext cx="3738183" cy="429433"/>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r>
              <a:rPr lang="fr-FR" sz="1100" b="1" i="1" spc="-1" dirty="0">
                <a:solidFill>
                  <a:srgbClr val="000000"/>
                </a:solidFill>
                <a:latin typeface="Aptos"/>
              </a:rPr>
              <a:t>Travail d'intégration et séminaires d'accompagnement </a:t>
            </a:r>
            <a:r>
              <a:rPr lang="fr-BE" sz="1100" b="1" strike="noStrike" spc="-1" dirty="0">
                <a:solidFill>
                  <a:srgbClr val="000000"/>
                </a:solidFill>
                <a:latin typeface="Calibri"/>
                <a:ea typeface="SimSun"/>
              </a:rPr>
              <a:t>(TA – 16 ECTS)</a:t>
            </a:r>
            <a:endParaRPr lang="fr-FR" sz="1100" b="1" strike="noStrike" spc="-1" dirty="0">
              <a:latin typeface="Calibri"/>
            </a:endParaRPr>
          </a:p>
        </p:txBody>
      </p:sp>
      <p:sp>
        <p:nvSpPr>
          <p:cNvPr id="3" name="CustomShape 3">
            <a:extLst>
              <a:ext uri="{FF2B5EF4-FFF2-40B4-BE49-F238E27FC236}">
                <a16:creationId xmlns:a16="http://schemas.microsoft.com/office/drawing/2014/main" id="{FE621BE6-8BEA-3AB0-B984-741591BB0110}"/>
              </a:ext>
            </a:extLst>
          </p:cNvPr>
          <p:cNvSpPr/>
          <p:nvPr/>
        </p:nvSpPr>
        <p:spPr>
          <a:xfrm>
            <a:off x="313257" y="49754"/>
            <a:ext cx="3960000" cy="2146153"/>
          </a:xfrm>
          <a:prstGeom prst="roundRect">
            <a:avLst>
              <a:gd name="adj" fmla="val 6278"/>
            </a:avLst>
          </a:prstGeom>
          <a:noFill/>
          <a:ln w="4752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71661" y="1491757"/>
            <a:ext cx="3833580" cy="265799"/>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spcAft>
                <a:spcPts val="799"/>
              </a:spcAft>
              <a:buClr>
                <a:srgbClr val="000000"/>
              </a:buClr>
            </a:pPr>
            <a:r>
              <a:rPr lang="fr-BE" sz="1100" b="1" i="1" spc="-1" dirty="0">
                <a:solidFill>
                  <a:srgbClr val="000000"/>
                </a:solidFill>
                <a:latin typeface="Aptos"/>
              </a:rPr>
              <a:t>Questions approfondies de didactique </a:t>
            </a:r>
            <a:r>
              <a:rPr lang="fr-BE" sz="110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371661" y="1830030"/>
            <a:ext cx="3833580" cy="257463"/>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07889" y="81078"/>
            <a:ext cx="3960000" cy="292388"/>
          </a:xfrm>
          <a:prstGeom prst="rect">
            <a:avLst/>
          </a:prstGeom>
          <a:noFill/>
        </p:spPr>
        <p:txBody>
          <a:bodyPr wrap="square" rtlCol="0">
            <a:spAutoFit/>
          </a:bodyPr>
          <a:lstStyle/>
          <a:p>
            <a:pPr algn="ctr">
              <a:lnSpc>
                <a:spcPct val="100000"/>
              </a:lnSpc>
            </a:pPr>
            <a:r>
              <a:rPr lang="fr-BE" sz="1300" b="1" strike="noStrike" spc="-1" dirty="0">
                <a:solidFill>
                  <a:srgbClr val="FF0000"/>
                </a:solidFill>
                <a:latin typeface="Aptos"/>
              </a:rPr>
              <a:t>DIDACTIQUE ET LIEUX DE FORMATION</a:t>
            </a:r>
            <a:r>
              <a:rPr lang="fr-BE" sz="1300" b="1" spc="-1" dirty="0">
                <a:solidFill>
                  <a:srgbClr val="FF0000"/>
                </a:solidFill>
                <a:latin typeface="Aptos"/>
              </a:rPr>
              <a:t> </a:t>
            </a:r>
            <a:r>
              <a:rPr lang="fr-BE" sz="1300" strike="noStrike" spc="-1" dirty="0">
                <a:solidFill>
                  <a:srgbClr val="FF0000"/>
                </a:solidFill>
                <a:latin typeface="Aptos"/>
              </a:rPr>
              <a:t>(19 ECTS)</a:t>
            </a:r>
            <a:endParaRPr lang="fr-BE" sz="1300" dirty="0">
              <a:solidFill>
                <a:srgbClr val="FF0000"/>
              </a:solidFill>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310977" y="5955074"/>
            <a:ext cx="3894263" cy="492443"/>
          </a:xfrm>
          <a:prstGeom prst="rect">
            <a:avLst/>
          </a:prstGeom>
          <a:noFill/>
        </p:spPr>
        <p:txBody>
          <a:bodyPr wrap="square" rtlCol="0">
            <a:spAutoFit/>
          </a:bodyPr>
          <a:lstStyle/>
          <a:p>
            <a:pPr algn="ctr">
              <a:lnSpc>
                <a:spcPct val="100000"/>
              </a:lnSpc>
            </a:pPr>
            <a:r>
              <a:rPr lang="fr-BE" sz="1300" b="1" strike="noStrike" spc="-1" dirty="0">
                <a:solidFill>
                  <a:schemeClr val="tx2">
                    <a:lumMod val="50000"/>
                    <a:lumOff val="50000"/>
                  </a:schemeClr>
                </a:solidFill>
                <a:latin typeface="Aptos"/>
              </a:rPr>
              <a:t>ANALYSE CRITIQUE ET TRAVAIL D’INTÉGRATION </a:t>
            </a:r>
            <a:r>
              <a:rPr lang="fr-BE" sz="1300" strike="noStrike" spc="-1" dirty="0">
                <a:solidFill>
                  <a:srgbClr val="0070C0"/>
                </a:solidFill>
                <a:latin typeface="Aptos"/>
              </a:rPr>
              <a:t>(16 ECTS)</a:t>
            </a:r>
            <a:endParaRPr lang="fr-BE" sz="1300" dirty="0">
              <a:solidFill>
                <a:srgbClr val="0070C0"/>
              </a:solidFill>
            </a:endParaRPr>
          </a:p>
        </p:txBody>
      </p:sp>
      <p:sp>
        <p:nvSpPr>
          <p:cNvPr id="17" name="ZoneTexte 16">
            <a:extLst>
              <a:ext uri="{FF2B5EF4-FFF2-40B4-BE49-F238E27FC236}">
                <a16:creationId xmlns:a16="http://schemas.microsoft.com/office/drawing/2014/main" id="{9DF59ECA-A825-624A-ADB8-A3F3C74D6B9A}"/>
              </a:ext>
            </a:extLst>
          </p:cNvPr>
          <p:cNvSpPr txBox="1"/>
          <p:nvPr/>
        </p:nvSpPr>
        <p:spPr>
          <a:xfrm>
            <a:off x="597253" y="2306814"/>
            <a:ext cx="3392006" cy="292388"/>
          </a:xfrm>
          <a:prstGeom prst="rect">
            <a:avLst/>
          </a:prstGeom>
          <a:noFill/>
        </p:spPr>
        <p:txBody>
          <a:bodyPr wrap="square" rtlCol="0">
            <a:spAutoFit/>
          </a:bodyPr>
          <a:lstStyle/>
          <a:p>
            <a:pPr algn="ctr">
              <a:lnSpc>
                <a:spcPct val="100000"/>
              </a:lnSpc>
            </a:pPr>
            <a:r>
              <a:rPr lang="fr-BE" sz="1300" b="1" strike="noStrike" spc="-1" dirty="0">
                <a:solidFill>
                  <a:srgbClr val="BA249A"/>
                </a:solidFill>
                <a:latin typeface="Aptos"/>
              </a:rPr>
              <a:t>STRATÉGIES PÉDAGOGIQUES</a:t>
            </a:r>
            <a:r>
              <a:rPr lang="fr-FR" sz="1300" spc="-1" dirty="0">
                <a:solidFill>
                  <a:srgbClr val="BA249A"/>
                </a:solidFill>
                <a:latin typeface="Calibri"/>
              </a:rPr>
              <a:t> </a:t>
            </a:r>
            <a:r>
              <a:rPr lang="fr-BE" sz="1300" strike="noStrike" spc="-1" dirty="0">
                <a:solidFill>
                  <a:srgbClr val="BA249A"/>
                </a:solidFill>
                <a:latin typeface="Aptos"/>
              </a:rPr>
              <a:t>(13 ECTS)</a:t>
            </a:r>
            <a:endParaRPr lang="fr-BE" sz="1300" dirty="0">
              <a:solidFill>
                <a:srgbClr val="BA249A"/>
              </a:solidFill>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445463" y="3856013"/>
            <a:ext cx="3827794" cy="292388"/>
          </a:xfrm>
          <a:prstGeom prst="rect">
            <a:avLst/>
          </a:prstGeom>
          <a:noFill/>
        </p:spPr>
        <p:txBody>
          <a:bodyPr wrap="square" rtlCol="0">
            <a:spAutoFit/>
          </a:bodyPr>
          <a:lstStyle/>
          <a:p>
            <a:pPr algn="ctr">
              <a:lnSpc>
                <a:spcPct val="100000"/>
              </a:lnSpc>
            </a:pPr>
            <a:r>
              <a:rPr lang="fr-BE" sz="1300" b="1" strike="noStrike" spc="-1" dirty="0">
                <a:solidFill>
                  <a:schemeClr val="accent6"/>
                </a:solidFill>
                <a:latin typeface="Aptos"/>
              </a:rPr>
              <a:t>ACCOMPAGNEMENT</a:t>
            </a:r>
            <a:r>
              <a:rPr lang="fr-BE" sz="1300" spc="-1" dirty="0">
                <a:solidFill>
                  <a:schemeClr val="accent6"/>
                </a:solidFill>
                <a:latin typeface="Aptos"/>
              </a:rPr>
              <a:t>(</a:t>
            </a:r>
            <a:r>
              <a:rPr lang="fr-BE" sz="1300" strike="noStrike" spc="-1" dirty="0">
                <a:solidFill>
                  <a:schemeClr val="accent6"/>
                </a:solidFill>
                <a:latin typeface="Aptos"/>
              </a:rPr>
              <a:t>12 ECTS)</a:t>
            </a:r>
            <a:endParaRPr lang="fr-FR" sz="1300" strike="noStrike" spc="-1" dirty="0">
              <a:solidFill>
                <a:schemeClr val="accent6"/>
              </a:solidFill>
              <a:latin typeface="Calibri"/>
            </a:endParaRPr>
          </a:p>
        </p:txBody>
      </p:sp>
      <p:sp>
        <p:nvSpPr>
          <p:cNvPr id="2" name="CustomShape 17">
            <a:extLst>
              <a:ext uri="{FF2B5EF4-FFF2-40B4-BE49-F238E27FC236}">
                <a16:creationId xmlns:a16="http://schemas.microsoft.com/office/drawing/2014/main" id="{7A9F5152-6D4D-598B-C276-08CBF70BB287}"/>
              </a:ext>
            </a:extLst>
          </p:cNvPr>
          <p:cNvSpPr/>
          <p:nvPr/>
        </p:nvSpPr>
        <p:spPr>
          <a:xfrm>
            <a:off x="379281" y="323673"/>
            <a:ext cx="3700116" cy="117149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100" b="1" i="1" spc="-1" dirty="0">
                <a:solidFill>
                  <a:srgbClr val="000000"/>
                </a:solidFill>
                <a:latin typeface="Aptos"/>
              </a:rPr>
              <a:t>Didactique et lieux de formation</a:t>
            </a:r>
            <a:r>
              <a:rPr lang="fr-GB" sz="1100" b="1" i="1" spc="-1" dirty="0">
                <a:solidFill>
                  <a:srgbClr val="000000"/>
                </a:solidFill>
                <a:latin typeface="Aptos"/>
              </a:rPr>
              <a:t> </a:t>
            </a:r>
            <a:r>
              <a:rPr lang="fr-GB" sz="1100" b="1" spc="-1" dirty="0">
                <a:solidFill>
                  <a:srgbClr val="000000"/>
                </a:solidFill>
                <a:latin typeface="Aptos"/>
              </a:rPr>
              <a:t>(TA – 13 ECTS)</a:t>
            </a:r>
            <a:endParaRPr lang="fr-BE" sz="110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100" i="1" spc="-1" dirty="0">
                <a:solidFill>
                  <a:srgbClr val="000000"/>
                </a:solidFill>
                <a:latin typeface="Aptos"/>
              </a:rPr>
              <a:t>Usage critique des grands courants pédagogiques </a:t>
            </a:r>
            <a:r>
              <a:rPr lang="fr-BE" sz="1100" spc="-1" dirty="0">
                <a:solidFill>
                  <a:srgbClr val="000000"/>
                </a:solidFill>
                <a:latin typeface="Aptos"/>
              </a:rPr>
              <a:t>(TA – 2 ECTS) </a:t>
            </a:r>
            <a:endParaRPr lang="fr-FR" sz="11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100" i="1" spc="-1" dirty="0">
                <a:solidFill>
                  <a:srgbClr val="000000"/>
                </a:solidFill>
                <a:latin typeface="Aptos"/>
              </a:rPr>
              <a:t>Enjeux éducatifs du tronc commun </a:t>
            </a:r>
            <a:r>
              <a:rPr lang="fr-BE" sz="1100" spc="-1" dirty="0">
                <a:solidFill>
                  <a:srgbClr val="000000"/>
                </a:solidFill>
                <a:latin typeface="Aptos"/>
              </a:rPr>
              <a:t>(TA- 3 ECTS)</a:t>
            </a:r>
            <a:endParaRPr lang="fr-FR" sz="11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100" i="1" spc="-1" dirty="0">
                <a:solidFill>
                  <a:srgbClr val="FF0000"/>
                </a:solidFill>
                <a:latin typeface="Aptos"/>
              </a:rPr>
              <a:t>Stage </a:t>
            </a:r>
            <a:r>
              <a:rPr lang="fr-FR" sz="1100" spc="-1" dirty="0">
                <a:solidFill>
                  <a:srgbClr val="BA249A"/>
                </a:solidFill>
                <a:latin typeface="Aptos"/>
              </a:rPr>
              <a:t>"</a:t>
            </a:r>
            <a:r>
              <a:rPr lang="fr-FR" sz="1100" i="1" spc="-1" dirty="0">
                <a:solidFill>
                  <a:srgbClr val="FF0000"/>
                </a:solidFill>
                <a:latin typeface="Aptos"/>
              </a:rPr>
              <a:t>Didactique et lieux de formation</a:t>
            </a:r>
            <a:r>
              <a:rPr lang="fr-FR" sz="1100" spc="-1" dirty="0">
                <a:solidFill>
                  <a:srgbClr val="FF0000"/>
                </a:solidFill>
                <a:latin typeface="Aptos"/>
              </a:rPr>
              <a:t> </a:t>
            </a:r>
            <a:r>
              <a:rPr lang="fr-FR" sz="1100" spc="-1" dirty="0">
                <a:solidFill>
                  <a:srgbClr val="BA249A"/>
                </a:solidFill>
                <a:latin typeface="Aptos"/>
              </a:rPr>
              <a:t>"</a:t>
            </a:r>
            <a:r>
              <a:rPr lang="fr-BE" sz="1100" i="1" spc="-1" dirty="0">
                <a:solidFill>
                  <a:srgbClr val="FF0000"/>
                </a:solidFill>
                <a:latin typeface="Aptos"/>
              </a:rPr>
              <a:t> </a:t>
            </a:r>
            <a:r>
              <a:rPr lang="fr-BE" sz="1100" spc="-1" dirty="0">
                <a:solidFill>
                  <a:srgbClr val="FF0000"/>
                </a:solidFill>
                <a:latin typeface="Aptos"/>
              </a:rPr>
              <a:t>(TA - 8 ECTS ) : observation  S1, S2, S3 (S4, S5)</a:t>
            </a:r>
            <a:endParaRPr lang="fr-FR" sz="1100" spc="-1" dirty="0">
              <a:solidFill>
                <a:srgbClr val="FF0000"/>
              </a:solidFill>
              <a:latin typeface="Aptos"/>
            </a:endParaRPr>
          </a:p>
        </p:txBody>
      </p:sp>
      <p:sp>
        <p:nvSpPr>
          <p:cNvPr id="10" name="CustomShape 3">
            <a:extLst>
              <a:ext uri="{FF2B5EF4-FFF2-40B4-BE49-F238E27FC236}">
                <a16:creationId xmlns:a16="http://schemas.microsoft.com/office/drawing/2014/main" id="{A02D2D92-D234-CD8D-FAD7-9FFFF9DA0444}"/>
              </a:ext>
            </a:extLst>
          </p:cNvPr>
          <p:cNvSpPr/>
          <p:nvPr/>
        </p:nvSpPr>
        <p:spPr>
          <a:xfrm>
            <a:off x="313257" y="2285323"/>
            <a:ext cx="3960000" cy="1461662"/>
          </a:xfrm>
          <a:prstGeom prst="roundRect">
            <a:avLst>
              <a:gd name="adj" fmla="val 6278"/>
            </a:avLst>
          </a:prstGeom>
          <a:noFill/>
          <a:ln w="4752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11" name="CustomShape 3">
            <a:extLst>
              <a:ext uri="{FF2B5EF4-FFF2-40B4-BE49-F238E27FC236}">
                <a16:creationId xmlns:a16="http://schemas.microsoft.com/office/drawing/2014/main" id="{18DE2F2B-6585-AFF7-C894-A4402B3793F2}"/>
              </a:ext>
            </a:extLst>
          </p:cNvPr>
          <p:cNvSpPr/>
          <p:nvPr/>
        </p:nvSpPr>
        <p:spPr>
          <a:xfrm>
            <a:off x="307889" y="3825218"/>
            <a:ext cx="3960000" cy="2030128"/>
          </a:xfrm>
          <a:prstGeom prst="roundRect">
            <a:avLst>
              <a:gd name="adj" fmla="val 6278"/>
            </a:avLst>
          </a:prstGeom>
          <a:noFill/>
          <a:ln w="47520">
            <a:solidFill>
              <a:schemeClr val="accent6"/>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4" name="Flèche courbée vers le haut 33">
            <a:extLst>
              <a:ext uri="{FF2B5EF4-FFF2-40B4-BE49-F238E27FC236}">
                <a16:creationId xmlns:a16="http://schemas.microsoft.com/office/drawing/2014/main" id="{B90A1AD4-E14D-4F7F-D22D-3FEE6EE5B9AA}"/>
              </a:ext>
            </a:extLst>
          </p:cNvPr>
          <p:cNvSpPr/>
          <p:nvPr/>
        </p:nvSpPr>
        <p:spPr>
          <a:xfrm rot="16200000">
            <a:off x="3226143" y="4448968"/>
            <a:ext cx="3132947" cy="1031971"/>
          </a:xfrm>
          <a:prstGeom prst="curvedUpArrow">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GB">
              <a:solidFill>
                <a:schemeClr val="tx1"/>
              </a:solidFill>
            </a:endParaRPr>
          </a:p>
        </p:txBody>
      </p:sp>
      <p:sp>
        <p:nvSpPr>
          <p:cNvPr id="37" name="Flèche courbée vers le haut 36">
            <a:extLst>
              <a:ext uri="{FF2B5EF4-FFF2-40B4-BE49-F238E27FC236}">
                <a16:creationId xmlns:a16="http://schemas.microsoft.com/office/drawing/2014/main" id="{B02FE4E1-EA7C-5C8C-1E15-FCE667430E65}"/>
              </a:ext>
            </a:extLst>
          </p:cNvPr>
          <p:cNvSpPr/>
          <p:nvPr/>
        </p:nvSpPr>
        <p:spPr>
          <a:xfrm rot="16200000">
            <a:off x="3811711" y="1952388"/>
            <a:ext cx="1979235" cy="1014549"/>
          </a:xfrm>
          <a:prstGeom prst="curvedUpArrow">
            <a:avLst/>
          </a:prstGeom>
          <a:solidFill>
            <a:srgbClr val="BA24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GB">
              <a:solidFill>
                <a:schemeClr val="tx1"/>
              </a:solidFill>
            </a:endParaRPr>
          </a:p>
        </p:txBody>
      </p:sp>
      <p:grpSp>
        <p:nvGrpSpPr>
          <p:cNvPr id="38" name="Graphique 14" descr="Couronne avec un remplissage uni">
            <a:extLst>
              <a:ext uri="{FF2B5EF4-FFF2-40B4-BE49-F238E27FC236}">
                <a16:creationId xmlns:a16="http://schemas.microsoft.com/office/drawing/2014/main" id="{E5F60414-EADD-EA6B-E638-4FEC3AF383EE}"/>
              </a:ext>
            </a:extLst>
          </p:cNvPr>
          <p:cNvGrpSpPr/>
          <p:nvPr/>
        </p:nvGrpSpPr>
        <p:grpSpPr>
          <a:xfrm>
            <a:off x="10241280" y="4936455"/>
            <a:ext cx="2073241" cy="2097162"/>
            <a:chOff x="5370730" y="4150922"/>
            <a:chExt cx="1157741" cy="1171099"/>
          </a:xfrm>
          <a:solidFill>
            <a:srgbClr val="006F7B">
              <a:alpha val="10000"/>
            </a:srgbClr>
          </a:solidFill>
        </p:grpSpPr>
        <p:sp>
          <p:nvSpPr>
            <p:cNvPr id="39" name="Forme libre : forme 18">
              <a:extLst>
                <a:ext uri="{FF2B5EF4-FFF2-40B4-BE49-F238E27FC236}">
                  <a16:creationId xmlns:a16="http://schemas.microsoft.com/office/drawing/2014/main" id="{623CCF12-BA86-2B1A-1883-4CC9771EC5F2}"/>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40" name="Forme libre : forme 19">
              <a:extLst>
                <a:ext uri="{FF2B5EF4-FFF2-40B4-BE49-F238E27FC236}">
                  <a16:creationId xmlns:a16="http://schemas.microsoft.com/office/drawing/2014/main" id="{5DCFAB2F-DD92-BFD5-1AB5-176F4450BA0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41" name="Forme libre : forme 20">
              <a:extLst>
                <a:ext uri="{FF2B5EF4-FFF2-40B4-BE49-F238E27FC236}">
                  <a16:creationId xmlns:a16="http://schemas.microsoft.com/office/drawing/2014/main" id="{6F82CF60-BB71-AE45-76AA-870612549DC9}"/>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42" name="Forme libre : forme 21">
              <a:extLst>
                <a:ext uri="{FF2B5EF4-FFF2-40B4-BE49-F238E27FC236}">
                  <a16:creationId xmlns:a16="http://schemas.microsoft.com/office/drawing/2014/main" id="{DFC5D11D-CC9A-22A1-C7D4-F6A74F7FF271}"/>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43" name="Forme libre : forme 22">
              <a:extLst>
                <a:ext uri="{FF2B5EF4-FFF2-40B4-BE49-F238E27FC236}">
                  <a16:creationId xmlns:a16="http://schemas.microsoft.com/office/drawing/2014/main" id="{C67CEB9C-A3C2-A068-3450-CBE1C81CB327}"/>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44" name="Forme libre : forme 23">
              <a:extLst>
                <a:ext uri="{FF2B5EF4-FFF2-40B4-BE49-F238E27FC236}">
                  <a16:creationId xmlns:a16="http://schemas.microsoft.com/office/drawing/2014/main" id="{EE6F2A0D-6719-385F-7086-29FEFD0BD62D}"/>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45" name="Forme libre : forme 24">
              <a:extLst>
                <a:ext uri="{FF2B5EF4-FFF2-40B4-BE49-F238E27FC236}">
                  <a16:creationId xmlns:a16="http://schemas.microsoft.com/office/drawing/2014/main" id="{AFEE65B5-A789-9DE7-05A1-B970ADC246BE}"/>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46" name="Forme libre : forme 25">
              <a:extLst>
                <a:ext uri="{FF2B5EF4-FFF2-40B4-BE49-F238E27FC236}">
                  <a16:creationId xmlns:a16="http://schemas.microsoft.com/office/drawing/2014/main" id="{C4653647-EE9E-0C8B-F316-6A6EA5C17794}"/>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47" name="Forme libre : forme 26">
              <a:extLst>
                <a:ext uri="{FF2B5EF4-FFF2-40B4-BE49-F238E27FC236}">
                  <a16:creationId xmlns:a16="http://schemas.microsoft.com/office/drawing/2014/main" id="{6CE8C0E3-DEC7-AF9D-97DD-FC556FB1AB9E}"/>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
        <p:nvSpPr>
          <p:cNvPr id="48" name="ZoneTexte 47">
            <a:extLst>
              <a:ext uri="{FF2B5EF4-FFF2-40B4-BE49-F238E27FC236}">
                <a16:creationId xmlns:a16="http://schemas.microsoft.com/office/drawing/2014/main" id="{ABB06A7C-6432-AE6A-7B29-33314544BE7D}"/>
              </a:ext>
            </a:extLst>
          </p:cNvPr>
          <p:cNvSpPr txBox="1"/>
          <p:nvPr/>
        </p:nvSpPr>
        <p:spPr>
          <a:xfrm>
            <a:off x="5638844" y="2037509"/>
            <a:ext cx="5641715" cy="830997"/>
          </a:xfrm>
          <a:prstGeom prst="rect">
            <a:avLst/>
          </a:prstGeom>
          <a:noFill/>
        </p:spPr>
        <p:txBody>
          <a:bodyPr wrap="square" rtlCol="0">
            <a:spAutoFit/>
          </a:bodyPr>
          <a:lstStyle/>
          <a:p>
            <a:r>
              <a:rPr lang="fr-FR" sz="1600" spc="-1" dirty="0">
                <a:solidFill>
                  <a:srgbClr val="FF0000"/>
                </a:solidFill>
                <a:latin typeface="Aptos"/>
              </a:rPr>
              <a:t>C</a:t>
            </a:r>
            <a:r>
              <a:rPr lang="fr-GB" sz="1600" spc="-1" dirty="0">
                <a:solidFill>
                  <a:srgbClr val="FF0000"/>
                </a:solidFill>
                <a:latin typeface="Aptos"/>
              </a:rPr>
              <a:t>onception d’une</a:t>
            </a:r>
            <a:r>
              <a:rPr lang="nl-BE" sz="1600" spc="-1" dirty="0">
                <a:solidFill>
                  <a:srgbClr val="FF0000"/>
                </a:solidFill>
                <a:latin typeface="Aptos"/>
              </a:rPr>
              <a:t> séquence didactique/</a:t>
            </a:r>
            <a:r>
              <a:rPr lang="fr-FR" sz="1600" spc="-1" dirty="0">
                <a:solidFill>
                  <a:srgbClr val="FF0000"/>
                </a:solidFill>
                <a:latin typeface="Aptos"/>
              </a:rPr>
              <a:t>activité pédagogique </a:t>
            </a:r>
            <a:r>
              <a:rPr lang="nl-BE" sz="1600" spc="-1" dirty="0">
                <a:solidFill>
                  <a:srgbClr val="FF0000"/>
                </a:solidFill>
                <a:latin typeface="Aptos"/>
              </a:rPr>
              <a:t>dans le cadre de l’UE de </a:t>
            </a:r>
            <a:r>
              <a:rPr lang="nl-BE" sz="1600" i="1" spc="-1" dirty="0">
                <a:solidFill>
                  <a:srgbClr val="FF0000"/>
                </a:solidFill>
                <a:latin typeface="Aptos"/>
              </a:rPr>
              <a:t>Questions approfondies de… </a:t>
            </a:r>
            <a:r>
              <a:rPr lang="nl-BE" sz="1600" spc="-1" dirty="0">
                <a:solidFill>
                  <a:srgbClr val="BA249A"/>
                </a:solidFill>
                <a:latin typeface="Aptos"/>
              </a:rPr>
              <a:t>en vue d’une expérimentation lors </a:t>
            </a:r>
            <a:r>
              <a:rPr lang="fr-GB" sz="1600" spc="-1" dirty="0">
                <a:solidFill>
                  <a:srgbClr val="BA249A"/>
                </a:solidFill>
                <a:latin typeface="Aptos"/>
              </a:rPr>
              <a:t>du Stage </a:t>
            </a:r>
            <a:r>
              <a:rPr lang="fr-GB" sz="1600" i="1" spc="-1" dirty="0">
                <a:solidFill>
                  <a:srgbClr val="BA249A"/>
                </a:solidFill>
                <a:latin typeface="Aptos"/>
              </a:rPr>
              <a:t>Stratégies pédagogiques</a:t>
            </a:r>
          </a:p>
        </p:txBody>
      </p:sp>
      <p:sp>
        <p:nvSpPr>
          <p:cNvPr id="50" name="ZoneTexte 49">
            <a:extLst>
              <a:ext uri="{FF2B5EF4-FFF2-40B4-BE49-F238E27FC236}">
                <a16:creationId xmlns:a16="http://schemas.microsoft.com/office/drawing/2014/main" id="{182462BF-104C-D7AA-81B8-2C1DD46EF0C5}"/>
              </a:ext>
            </a:extLst>
          </p:cNvPr>
          <p:cNvSpPr txBox="1"/>
          <p:nvPr/>
        </p:nvSpPr>
        <p:spPr>
          <a:xfrm>
            <a:off x="5638844" y="4387009"/>
            <a:ext cx="6085601" cy="1077218"/>
          </a:xfrm>
          <a:prstGeom prst="rect">
            <a:avLst/>
          </a:prstGeom>
          <a:noFill/>
        </p:spPr>
        <p:txBody>
          <a:bodyPr wrap="square" rtlCol="0">
            <a:spAutoFit/>
          </a:bodyPr>
          <a:lstStyle/>
          <a:p>
            <a:r>
              <a:rPr lang="nl-BE" sz="1600" spc="-1" dirty="0">
                <a:solidFill>
                  <a:schemeClr val="tx2">
                    <a:lumMod val="50000"/>
                    <a:lumOff val="50000"/>
                  </a:schemeClr>
                </a:solidFill>
                <a:latin typeface="Aptos"/>
              </a:rPr>
              <a:t>Etude des effets </a:t>
            </a:r>
            <a:r>
              <a:rPr lang="fr-GB" sz="1600" spc="-1" dirty="0">
                <a:solidFill>
                  <a:schemeClr val="tx2">
                    <a:lumMod val="50000"/>
                    <a:lumOff val="50000"/>
                  </a:schemeClr>
                </a:solidFill>
                <a:latin typeface="Aptos"/>
              </a:rPr>
              <a:t>d’une</a:t>
            </a:r>
            <a:r>
              <a:rPr lang="nl-BE" sz="1600" spc="-1" dirty="0">
                <a:solidFill>
                  <a:schemeClr val="tx2">
                    <a:lumMod val="50000"/>
                    <a:lumOff val="50000"/>
                  </a:schemeClr>
                </a:solidFill>
                <a:latin typeface="Aptos"/>
              </a:rPr>
              <a:t> séquence didactique/</a:t>
            </a:r>
            <a:r>
              <a:rPr lang="fr-FR" sz="1600" spc="-1" dirty="0">
                <a:solidFill>
                  <a:schemeClr val="tx2">
                    <a:lumMod val="50000"/>
                    <a:lumOff val="50000"/>
                  </a:schemeClr>
                </a:solidFill>
                <a:latin typeface="Aptos"/>
              </a:rPr>
              <a:t>activité pédagogique </a:t>
            </a:r>
            <a:r>
              <a:rPr lang="nl-BE" sz="1600" spc="-1" dirty="0">
                <a:solidFill>
                  <a:schemeClr val="tx2">
                    <a:lumMod val="50000"/>
                    <a:lumOff val="50000"/>
                  </a:schemeClr>
                </a:solidFill>
                <a:latin typeface="Aptos"/>
              </a:rPr>
              <a:t>dans le cadre de l’UE </a:t>
            </a:r>
            <a:r>
              <a:rPr lang="fr-FR" sz="1600" i="1" spc="-1" dirty="0">
                <a:solidFill>
                  <a:schemeClr val="tx2">
                    <a:lumMod val="50000"/>
                    <a:lumOff val="50000"/>
                  </a:schemeClr>
                </a:solidFill>
                <a:latin typeface="Aptos"/>
              </a:rPr>
              <a:t>Travail d'intégration et séminaires d'</a:t>
            </a:r>
            <a:r>
              <a:rPr lang="fr-FR" sz="1600" i="1" spc="-1" dirty="0" err="1">
                <a:solidFill>
                  <a:schemeClr val="tx2">
                    <a:lumMod val="50000"/>
                    <a:lumOff val="50000"/>
                  </a:schemeClr>
                </a:solidFill>
                <a:latin typeface="Aptos"/>
              </a:rPr>
              <a:t>accomp</a:t>
            </a:r>
            <a:r>
              <a:rPr lang="fr-FR" sz="1600" i="1" spc="-1" dirty="0">
                <a:solidFill>
                  <a:schemeClr val="tx2">
                    <a:lumMod val="50000"/>
                    <a:lumOff val="50000"/>
                  </a:schemeClr>
                </a:solidFill>
                <a:latin typeface="Aptos"/>
              </a:rPr>
              <a:t>.</a:t>
            </a:r>
            <a:r>
              <a:rPr lang="nl-BE" sz="1600" i="1" spc="-1" dirty="0">
                <a:solidFill>
                  <a:schemeClr val="tx2">
                    <a:lumMod val="50000"/>
                    <a:lumOff val="50000"/>
                  </a:schemeClr>
                </a:solidFill>
                <a:latin typeface="Aptos"/>
              </a:rPr>
              <a:t> </a:t>
            </a:r>
            <a:br>
              <a:rPr lang="nl-BE" sz="1600" i="1" spc="-1" dirty="0">
                <a:solidFill>
                  <a:schemeClr val="tx2">
                    <a:lumMod val="50000"/>
                    <a:lumOff val="50000"/>
                  </a:schemeClr>
                </a:solidFill>
                <a:latin typeface="Aptos"/>
              </a:rPr>
            </a:br>
            <a:r>
              <a:rPr lang="fr-FR" sz="1600" spc="-1" dirty="0">
                <a:solidFill>
                  <a:srgbClr val="BA249A"/>
                </a:solidFill>
                <a:latin typeface="Aptos"/>
              </a:rPr>
              <a:t>à partir d’une collecte de données menée lors du Stage </a:t>
            </a:r>
            <a:r>
              <a:rPr lang="fr-FR" sz="1600" i="1" spc="-1" dirty="0">
                <a:solidFill>
                  <a:srgbClr val="BA249A"/>
                </a:solidFill>
                <a:latin typeface="Aptos"/>
              </a:rPr>
              <a:t>Stratégies pédagogiques</a:t>
            </a:r>
            <a:endParaRPr lang="fr-GB" sz="1600" spc="-1" dirty="0">
              <a:solidFill>
                <a:srgbClr val="BA249A"/>
              </a:solidFill>
              <a:latin typeface="Aptos"/>
            </a:endParaRPr>
          </a:p>
        </p:txBody>
      </p:sp>
      <p:sp>
        <p:nvSpPr>
          <p:cNvPr id="5" name="CustomShape 18">
            <a:extLst>
              <a:ext uri="{FF2B5EF4-FFF2-40B4-BE49-F238E27FC236}">
                <a16:creationId xmlns:a16="http://schemas.microsoft.com/office/drawing/2014/main" id="{138B2A29-DCAE-0427-5AC6-B1F1A8BABB39}"/>
              </a:ext>
            </a:extLst>
          </p:cNvPr>
          <p:cNvSpPr/>
          <p:nvPr/>
        </p:nvSpPr>
        <p:spPr>
          <a:xfrm>
            <a:off x="379281" y="2559010"/>
            <a:ext cx="3700115" cy="118797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200" b="1" i="1" spc="-1" dirty="0">
                <a:solidFill>
                  <a:srgbClr val="000000"/>
                </a:solidFill>
                <a:latin typeface="Aptos"/>
              </a:rPr>
              <a:t>Stratégies pédagogiques</a:t>
            </a:r>
            <a:r>
              <a:rPr lang="fr-GB" sz="1200" b="1" i="1" spc="-1" dirty="0">
                <a:solidFill>
                  <a:srgbClr val="000000"/>
                </a:solidFill>
                <a:latin typeface="Aptos"/>
              </a:rPr>
              <a:t> </a:t>
            </a:r>
            <a:r>
              <a:rPr lang="fr-BE" sz="1200" b="1" spc="-1" dirty="0">
                <a:solidFill>
                  <a:srgbClr val="000000"/>
                </a:solidFill>
                <a:latin typeface="Aptos"/>
              </a:rPr>
              <a:t>(TA - 13 ECTS) </a:t>
            </a:r>
            <a:endParaRPr lang="fr-BE" sz="1200" b="1" i="1" spc="-1" dirty="0">
              <a:solidFill>
                <a:srgbClr val="000000"/>
              </a:solidFill>
              <a:latin typeface="Aptos"/>
            </a:endParaRPr>
          </a:p>
          <a:p>
            <a:pPr marL="177800" indent="-176213" algn="just">
              <a:lnSpc>
                <a:spcPct val="107000"/>
              </a:lnSpc>
              <a:buClr>
                <a:srgbClr val="000000"/>
              </a:buClr>
              <a:buSzPct val="100000"/>
              <a:buFont typeface="Arial" panose="020B0604020202020204" pitchFamily="34" charset="0"/>
              <a:buChar char="•"/>
            </a:pPr>
            <a:r>
              <a:rPr lang="fr-BE" sz="1100" i="1" spc="-1" dirty="0">
                <a:solidFill>
                  <a:srgbClr val="000000"/>
                </a:solidFill>
                <a:latin typeface="Aptos"/>
              </a:rPr>
              <a:t>Pédagogie pour adultes </a:t>
            </a:r>
            <a:r>
              <a:rPr lang="fr-BE" sz="1100" spc="-1" dirty="0">
                <a:solidFill>
                  <a:srgbClr val="000000"/>
                </a:solidFill>
                <a:latin typeface="Aptos"/>
              </a:rPr>
              <a:t>(Q1 - 2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100" i="1" spc="-1" dirty="0">
                <a:solidFill>
                  <a:srgbClr val="000000"/>
                </a:solidFill>
                <a:latin typeface="Aptos"/>
              </a:rPr>
              <a:t>Conception et mise en œuvre de dispositifs de formation dans l’enseignement supérieur </a:t>
            </a:r>
            <a:r>
              <a:rPr lang="fr-BE" sz="1100" spc="-1" dirty="0">
                <a:solidFill>
                  <a:srgbClr val="000000"/>
                </a:solidFill>
                <a:latin typeface="Aptos"/>
              </a:rPr>
              <a:t>(Q1 - 5 ECTS) </a:t>
            </a:r>
            <a:endParaRPr lang="fr-FR" sz="1100" spc="-1" dirty="0">
              <a:solidFill>
                <a:srgbClr val="000000"/>
              </a:solidFill>
              <a:latin typeface="Aptos"/>
            </a:endParaRPr>
          </a:p>
          <a:p>
            <a:pPr marL="177800" indent="-176213">
              <a:lnSpc>
                <a:spcPct val="107000"/>
              </a:lnSpc>
              <a:buClr>
                <a:srgbClr val="000000"/>
              </a:buClr>
              <a:buFont typeface="Arial" panose="020B0604020202020204" pitchFamily="34" charset="0"/>
              <a:buChar char="•"/>
              <a:tabLst>
                <a:tab pos="457200" algn="l"/>
              </a:tabLst>
            </a:pPr>
            <a:r>
              <a:rPr lang="fr-FR" sz="1100" i="1" spc="-1" dirty="0">
                <a:solidFill>
                  <a:srgbClr val="BA249A"/>
                </a:solidFill>
                <a:latin typeface="Aptos"/>
              </a:rPr>
              <a:t>Stage "stratégies pédagogiques</a:t>
            </a:r>
            <a:r>
              <a:rPr lang="fr-FR" sz="1100" spc="-1" dirty="0">
                <a:solidFill>
                  <a:srgbClr val="BA249A"/>
                </a:solidFill>
                <a:latin typeface="Aptos"/>
              </a:rPr>
              <a:t>" (TA - 6 ECTS - 5HE / 1 </a:t>
            </a:r>
            <a:r>
              <a:rPr lang="fr-FR" sz="1100" spc="-1" dirty="0" err="1">
                <a:solidFill>
                  <a:srgbClr val="BA249A"/>
                </a:solidFill>
                <a:latin typeface="Aptos"/>
              </a:rPr>
              <a:t>ULiège</a:t>
            </a:r>
            <a:r>
              <a:rPr lang="fr-FR" sz="1100" spc="-1" dirty="0">
                <a:solidFill>
                  <a:srgbClr val="BA249A"/>
                </a:solidFill>
                <a:latin typeface="Aptos"/>
              </a:rPr>
              <a:t> - </a:t>
            </a:r>
            <a:r>
              <a:rPr lang="fr-BE" sz="1100" spc="-1" dirty="0">
                <a:solidFill>
                  <a:srgbClr val="BA249A"/>
                </a:solidFill>
                <a:latin typeface="Aptos"/>
              </a:rPr>
              <a:t>40h observation + expérimentation en HE) </a:t>
            </a:r>
            <a:endParaRPr lang="fr-FR" sz="1100" spc="-1" dirty="0">
              <a:solidFill>
                <a:srgbClr val="BA249A"/>
              </a:solidFill>
              <a:latin typeface="Aptos"/>
            </a:endParaRPr>
          </a:p>
        </p:txBody>
      </p:sp>
    </p:spTree>
    <p:extLst>
      <p:ext uri="{BB962C8B-B14F-4D97-AF65-F5344CB8AC3E}">
        <p14:creationId xmlns:p14="http://schemas.microsoft.com/office/powerpoint/2010/main" val="4023347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Rectangle 370">
            <a:extLst>
              <a:ext uri="{FF2B5EF4-FFF2-40B4-BE49-F238E27FC236}">
                <a16:creationId xmlns:a16="http://schemas.microsoft.com/office/drawing/2014/main" id="{A4E1CDEF-C3B4-2422-CF6C-B8B8D8DD3327}"/>
              </a:ext>
            </a:extLst>
          </p:cNvPr>
          <p:cNvSpPr/>
          <p:nvPr/>
        </p:nvSpPr>
        <p:spPr>
          <a:xfrm>
            <a:off x="623533" y="752001"/>
            <a:ext cx="10942073" cy="617105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cxnSp>
        <p:nvCxnSpPr>
          <p:cNvPr id="11" name="Connecteur droit 10">
            <a:extLst>
              <a:ext uri="{FF2B5EF4-FFF2-40B4-BE49-F238E27FC236}">
                <a16:creationId xmlns:a16="http://schemas.microsoft.com/office/drawing/2014/main" id="{0B4A15EB-65FD-0855-CCE1-3B09FC7B02BB}"/>
              </a:ext>
            </a:extLst>
          </p:cNvPr>
          <p:cNvCxnSpPr>
            <a:cxnSpLocks/>
          </p:cNvCxnSpPr>
          <p:nvPr/>
        </p:nvCxnSpPr>
        <p:spPr>
          <a:xfrm>
            <a:off x="6078896" y="588711"/>
            <a:ext cx="0" cy="6171056"/>
          </a:xfrm>
          <a:prstGeom prst="line">
            <a:avLst/>
          </a:prstGeom>
          <a:ln w="31750">
            <a:solidFill>
              <a:srgbClr val="006F7B"/>
            </a:solidFill>
            <a:prstDash val="dash"/>
          </a:ln>
        </p:spPr>
        <p:style>
          <a:lnRef idx="1">
            <a:schemeClr val="accent1"/>
          </a:lnRef>
          <a:fillRef idx="0">
            <a:schemeClr val="accent1"/>
          </a:fillRef>
          <a:effectRef idx="0">
            <a:schemeClr val="accent1"/>
          </a:effectRef>
          <a:fontRef idx="minor">
            <a:schemeClr val="tx1"/>
          </a:fontRef>
        </p:style>
      </p:cxnSp>
      <p:grpSp>
        <p:nvGrpSpPr>
          <p:cNvPr id="370" name="Groupe 369">
            <a:extLst>
              <a:ext uri="{FF2B5EF4-FFF2-40B4-BE49-F238E27FC236}">
                <a16:creationId xmlns:a16="http://schemas.microsoft.com/office/drawing/2014/main" id="{209660ED-CCC5-E1EE-63FF-804E39638075}"/>
              </a:ext>
            </a:extLst>
          </p:cNvPr>
          <p:cNvGrpSpPr/>
          <p:nvPr/>
        </p:nvGrpSpPr>
        <p:grpSpPr>
          <a:xfrm>
            <a:off x="626393" y="467725"/>
            <a:ext cx="10922161" cy="6278762"/>
            <a:chOff x="626393" y="467725"/>
            <a:chExt cx="10922161" cy="6120509"/>
          </a:xfrm>
        </p:grpSpPr>
        <p:cxnSp>
          <p:nvCxnSpPr>
            <p:cNvPr id="61" name="Connecteur droit 60">
              <a:extLst>
                <a:ext uri="{FF2B5EF4-FFF2-40B4-BE49-F238E27FC236}">
                  <a16:creationId xmlns:a16="http://schemas.microsoft.com/office/drawing/2014/main" id="{13192963-E377-F54A-11B5-9C2C08FC5DAE}"/>
                </a:ext>
              </a:extLst>
            </p:cNvPr>
            <p:cNvCxnSpPr>
              <a:cxnSpLocks/>
            </p:cNvCxnSpPr>
            <p:nvPr/>
          </p:nvCxnSpPr>
          <p:spPr>
            <a:xfrm flipH="1">
              <a:off x="11548552" y="467725"/>
              <a:ext cx="2" cy="6120509"/>
            </a:xfrm>
            <a:prstGeom prst="line">
              <a:avLst/>
            </a:prstGeom>
            <a:ln w="28575">
              <a:solidFill>
                <a:srgbClr val="125F82"/>
              </a:solidFill>
            </a:ln>
          </p:spPr>
          <p:style>
            <a:lnRef idx="1">
              <a:schemeClr val="accent1"/>
            </a:lnRef>
            <a:fillRef idx="0">
              <a:schemeClr val="accent1"/>
            </a:fillRef>
            <a:effectRef idx="0">
              <a:schemeClr val="accent1"/>
            </a:effectRef>
            <a:fontRef idx="minor">
              <a:schemeClr val="tx1"/>
            </a:fontRef>
          </p:style>
        </p:cxnSp>
        <p:cxnSp>
          <p:nvCxnSpPr>
            <p:cNvPr id="62" name="Connecteur droit 61">
              <a:extLst>
                <a:ext uri="{FF2B5EF4-FFF2-40B4-BE49-F238E27FC236}">
                  <a16:creationId xmlns:a16="http://schemas.microsoft.com/office/drawing/2014/main" id="{0F7520B0-9715-B748-0F5C-98A61740478F}"/>
                </a:ext>
              </a:extLst>
            </p:cNvPr>
            <p:cNvCxnSpPr>
              <a:cxnSpLocks/>
            </p:cNvCxnSpPr>
            <p:nvPr/>
          </p:nvCxnSpPr>
          <p:spPr>
            <a:xfrm>
              <a:off x="626393" y="467725"/>
              <a:ext cx="1467" cy="6120509"/>
            </a:xfrm>
            <a:prstGeom prst="line">
              <a:avLst/>
            </a:prstGeom>
            <a:ln w="28575">
              <a:solidFill>
                <a:srgbClr val="125F82"/>
              </a:solidFill>
            </a:ln>
          </p:spPr>
          <p:style>
            <a:lnRef idx="1">
              <a:schemeClr val="accent1"/>
            </a:lnRef>
            <a:fillRef idx="0">
              <a:schemeClr val="accent1"/>
            </a:fillRef>
            <a:effectRef idx="0">
              <a:schemeClr val="accent1"/>
            </a:effectRef>
            <a:fontRef idx="minor">
              <a:schemeClr val="tx1"/>
            </a:fontRef>
          </p:style>
        </p:cxnSp>
      </p:grpSp>
      <p:cxnSp>
        <p:nvCxnSpPr>
          <p:cNvPr id="57" name="Connecteur droit 56">
            <a:extLst>
              <a:ext uri="{FF2B5EF4-FFF2-40B4-BE49-F238E27FC236}">
                <a16:creationId xmlns:a16="http://schemas.microsoft.com/office/drawing/2014/main" id="{A87AEE2A-850D-8850-0268-0C7797677DEF}"/>
              </a:ext>
            </a:extLst>
          </p:cNvPr>
          <p:cNvCxnSpPr>
            <a:cxnSpLocks/>
          </p:cNvCxnSpPr>
          <p:nvPr/>
        </p:nvCxnSpPr>
        <p:spPr>
          <a:xfrm>
            <a:off x="6078896" y="177445"/>
            <a:ext cx="0" cy="419266"/>
          </a:xfrm>
          <a:prstGeom prst="line">
            <a:avLst/>
          </a:prstGeom>
          <a:ln w="31750">
            <a:solidFill>
              <a:srgbClr val="006F7B"/>
            </a:solidFill>
          </a:ln>
        </p:spPr>
        <p:style>
          <a:lnRef idx="1">
            <a:schemeClr val="accent1"/>
          </a:lnRef>
          <a:fillRef idx="0">
            <a:schemeClr val="accent1"/>
          </a:fillRef>
          <a:effectRef idx="0">
            <a:schemeClr val="accent1"/>
          </a:effectRef>
          <a:fontRef idx="minor">
            <a:schemeClr val="tx1"/>
          </a:fontRef>
        </p:style>
      </p:cxnSp>
      <p:sp>
        <p:nvSpPr>
          <p:cNvPr id="3" name="CustomShape 3">
            <a:extLst>
              <a:ext uri="{FF2B5EF4-FFF2-40B4-BE49-F238E27FC236}">
                <a16:creationId xmlns:a16="http://schemas.microsoft.com/office/drawing/2014/main" id="{FE621BE6-8BEA-3AB0-B984-741591BB0110}"/>
              </a:ext>
            </a:extLst>
          </p:cNvPr>
          <p:cNvSpPr/>
          <p:nvPr/>
        </p:nvSpPr>
        <p:spPr>
          <a:xfrm>
            <a:off x="688144" y="686347"/>
            <a:ext cx="10872020" cy="1743148"/>
          </a:xfrm>
          <a:prstGeom prst="roundRect">
            <a:avLst>
              <a:gd name="adj" fmla="val 6278"/>
            </a:avLst>
          </a:prstGeom>
          <a:solidFill>
            <a:srgbClr val="FFFFFF"/>
          </a:solidFill>
          <a:ln w="3810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7" name="CustomShape 16">
            <a:extLst>
              <a:ext uri="{FF2B5EF4-FFF2-40B4-BE49-F238E27FC236}">
                <a16:creationId xmlns:a16="http://schemas.microsoft.com/office/drawing/2014/main" id="{EF1EC4E1-C5BA-8874-0423-AA3018AA3B87}"/>
              </a:ext>
            </a:extLst>
          </p:cNvPr>
          <p:cNvSpPr/>
          <p:nvPr/>
        </p:nvSpPr>
        <p:spPr>
          <a:xfrm>
            <a:off x="3660473" y="1697379"/>
            <a:ext cx="2429805" cy="628334"/>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7000"/>
              </a:lnSpc>
            </a:pPr>
            <a:r>
              <a:rPr lang="fr-BE" sz="1200" b="1" strike="noStrike" spc="-1" dirty="0">
                <a:solidFill>
                  <a:srgbClr val="800000"/>
                </a:solidFill>
                <a:latin typeface="Aptos"/>
              </a:rPr>
              <a:t>Finalité didactique</a:t>
            </a:r>
            <a:endParaRPr lang="fr-FR" sz="1200" b="0" strike="noStrike" spc="-1" dirty="0">
              <a:solidFill>
                <a:srgbClr val="800000"/>
              </a:solidFill>
              <a:latin typeface="Calibri"/>
            </a:endParaRPr>
          </a:p>
          <a:p>
            <a:pPr marL="360" algn="ctr">
              <a:lnSpc>
                <a:spcPct val="107000"/>
              </a:lnSpc>
              <a:spcAft>
                <a:spcPts val="799"/>
              </a:spcAft>
              <a:buClr>
                <a:srgbClr val="000000"/>
              </a:buClr>
            </a:pPr>
            <a:r>
              <a:rPr lang="fr-BE" sz="1050" b="1" i="1" spc="-1" dirty="0">
                <a:solidFill>
                  <a:srgbClr val="000000"/>
                </a:solidFill>
                <a:latin typeface="Aptos"/>
              </a:rPr>
              <a:t>Questions approfondies de didactique disciplinaire </a:t>
            </a:r>
            <a:r>
              <a:rPr lang="fr-BE" sz="1050" b="1" spc="-1" dirty="0">
                <a:solidFill>
                  <a:srgbClr val="000000"/>
                </a:solidFill>
                <a:latin typeface="Aptos"/>
              </a:rPr>
              <a:t>(TA - 6 ECTS) </a:t>
            </a:r>
          </a:p>
        </p:txBody>
      </p:sp>
      <p:sp>
        <p:nvSpPr>
          <p:cNvPr id="8" name="CustomShape 17">
            <a:extLst>
              <a:ext uri="{FF2B5EF4-FFF2-40B4-BE49-F238E27FC236}">
                <a16:creationId xmlns:a16="http://schemas.microsoft.com/office/drawing/2014/main" id="{3B6CEF79-5898-D6E0-739D-74AD9D02616B}"/>
              </a:ext>
            </a:extLst>
          </p:cNvPr>
          <p:cNvSpPr/>
          <p:nvPr/>
        </p:nvSpPr>
        <p:spPr>
          <a:xfrm>
            <a:off x="6259274" y="1704514"/>
            <a:ext cx="2430000" cy="614997"/>
          </a:xfrm>
          <a:prstGeom prst="rect">
            <a:avLst/>
          </a:prstGeom>
          <a:noFill/>
          <a:ln w="22225">
            <a:solidFill>
              <a:srgbClr val="FF000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r>
              <a:rPr lang="fr-BE" sz="1200" b="1" strike="noStrike" spc="-1" dirty="0">
                <a:solidFill>
                  <a:srgbClr val="800000"/>
                </a:solidFill>
                <a:latin typeface="Aptos"/>
              </a:rPr>
              <a:t>Finalité psychopédagogique </a:t>
            </a:r>
            <a:endParaRPr lang="fr-FR" sz="1200" b="0" strike="noStrike" spc="-1" dirty="0">
              <a:solidFill>
                <a:srgbClr val="800000"/>
              </a:solidFill>
              <a:latin typeface="Calibri"/>
            </a:endParaRPr>
          </a:p>
          <a:p>
            <a:pPr algn="ctr">
              <a:lnSpc>
                <a:spcPct val="107000"/>
              </a:lnSpc>
            </a:pPr>
            <a:r>
              <a:rPr lang="fr-BE" sz="1050" b="1" i="1" spc="-1" dirty="0">
                <a:solidFill>
                  <a:srgbClr val="000000"/>
                </a:solidFill>
                <a:latin typeface="Aptos"/>
              </a:rPr>
              <a:t>Questions approfondies de psychopédagogie  </a:t>
            </a:r>
            <a:r>
              <a:rPr lang="fr-BE" sz="1050" b="1" spc="-1" dirty="0">
                <a:solidFill>
                  <a:srgbClr val="000000"/>
                </a:solidFill>
                <a:latin typeface="Aptos"/>
              </a:rPr>
              <a:t>(TA - 6 ECTS) </a:t>
            </a:r>
            <a:endParaRPr lang="fr-FR" sz="1050" b="1" strike="noStrike" spc="-1" dirty="0">
              <a:latin typeface="Calibri"/>
            </a:endParaRPr>
          </a:p>
        </p:txBody>
      </p:sp>
      <p:sp>
        <p:nvSpPr>
          <p:cNvPr id="9" name="ZoneTexte 8">
            <a:extLst>
              <a:ext uri="{FF2B5EF4-FFF2-40B4-BE49-F238E27FC236}">
                <a16:creationId xmlns:a16="http://schemas.microsoft.com/office/drawing/2014/main" id="{C3C08A86-4FF2-A762-49AC-ECBA60E05460}"/>
              </a:ext>
            </a:extLst>
          </p:cNvPr>
          <p:cNvSpPr txBox="1"/>
          <p:nvPr/>
        </p:nvSpPr>
        <p:spPr>
          <a:xfrm>
            <a:off x="3432067" y="726862"/>
            <a:ext cx="5415090" cy="523220"/>
          </a:xfrm>
          <a:prstGeom prst="rect">
            <a:avLst/>
          </a:prstGeom>
          <a:noFill/>
        </p:spPr>
        <p:txBody>
          <a:bodyPr wrap="square" rtlCol="0">
            <a:spAutoFit/>
          </a:bodyPr>
          <a:lstStyle/>
          <a:p>
            <a:pPr algn="ctr"/>
            <a:r>
              <a:rPr lang="fr-BE" sz="1400" b="1" strike="noStrike" spc="-1" dirty="0">
                <a:solidFill>
                  <a:srgbClr val="FF0000"/>
                </a:solidFill>
                <a:latin typeface="Aptos"/>
              </a:rPr>
              <a:t>DIDACTIQUE ET LIEUX DE FORMATION </a:t>
            </a:r>
            <a:r>
              <a:rPr lang="fr-BE" sz="1200" strike="noStrike" spc="-1" dirty="0">
                <a:solidFill>
                  <a:srgbClr val="FF0000"/>
                </a:solidFill>
                <a:latin typeface="Aptos"/>
              </a:rPr>
              <a:t>19 ECTS (10 HE - 9 ULiège)</a:t>
            </a:r>
            <a:endParaRPr lang="fr-BE" sz="1200" dirty="0">
              <a:solidFill>
                <a:srgbClr val="FF0000"/>
              </a:solidFill>
            </a:endParaRPr>
          </a:p>
          <a:p>
            <a:pPr algn="ctr">
              <a:lnSpc>
                <a:spcPct val="100000"/>
              </a:lnSpc>
            </a:pPr>
            <a:endParaRPr lang="fr-FR" sz="1400" b="0" strike="noStrike" spc="-1" dirty="0">
              <a:solidFill>
                <a:srgbClr val="FF0000"/>
              </a:solidFill>
              <a:latin typeface="Calibri"/>
            </a:endParaRPr>
          </a:p>
        </p:txBody>
      </p:sp>
      <p:sp>
        <p:nvSpPr>
          <p:cNvPr id="2" name="CustomShape 17">
            <a:extLst>
              <a:ext uri="{FF2B5EF4-FFF2-40B4-BE49-F238E27FC236}">
                <a16:creationId xmlns:a16="http://schemas.microsoft.com/office/drawing/2014/main" id="{7A9F5152-6D4D-598B-C276-08CBF70BB287}"/>
              </a:ext>
            </a:extLst>
          </p:cNvPr>
          <p:cNvSpPr/>
          <p:nvPr/>
        </p:nvSpPr>
        <p:spPr>
          <a:xfrm>
            <a:off x="3580550" y="939003"/>
            <a:ext cx="5316742" cy="752086"/>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050" b="1" i="1" spc="-1" dirty="0">
                <a:solidFill>
                  <a:srgbClr val="000000"/>
                </a:solidFill>
                <a:latin typeface="Aptos"/>
              </a:rPr>
              <a:t>Didactique et lieux de formation</a:t>
            </a:r>
            <a:r>
              <a:rPr lang="fr-GB" sz="1050" b="1" i="1" spc="-1" dirty="0">
                <a:solidFill>
                  <a:srgbClr val="000000"/>
                </a:solidFill>
                <a:latin typeface="Aptos"/>
              </a:rPr>
              <a:t> </a:t>
            </a:r>
            <a:r>
              <a:rPr lang="fr-GB" sz="1050" b="1" spc="-1" dirty="0">
                <a:solidFill>
                  <a:srgbClr val="000000"/>
                </a:solidFill>
                <a:latin typeface="Aptos"/>
              </a:rPr>
              <a:t>(TA – 13 ECTS)</a:t>
            </a:r>
            <a:endParaRPr lang="fr-BE" sz="1050" b="1" i="1" spc="-1" dirty="0">
              <a:solidFill>
                <a:srgbClr val="000000"/>
              </a:solidFill>
              <a:latin typeface="Aptos"/>
            </a:endParaRPr>
          </a:p>
          <a:p>
            <a:pPr marL="171810" indent="-171450">
              <a:lnSpc>
                <a:spcPct val="107000"/>
              </a:lnSpc>
              <a:buClr>
                <a:srgbClr val="000000"/>
              </a:buClr>
              <a:buFont typeface="Arial" panose="020B0604020202020204" pitchFamily="34" charset="0"/>
              <a:buChar char="•"/>
            </a:pPr>
            <a:r>
              <a:rPr lang="fr-BE" sz="1000" i="1" spc="-1" dirty="0">
                <a:solidFill>
                  <a:srgbClr val="000000"/>
                </a:solidFill>
                <a:latin typeface="Aptos"/>
              </a:rPr>
              <a:t>Usage critique des grands courants pédagogiques </a:t>
            </a:r>
            <a:r>
              <a:rPr lang="fr-BE" sz="1000" spc="-1" dirty="0">
                <a:solidFill>
                  <a:srgbClr val="000000"/>
                </a:solidFill>
                <a:latin typeface="Aptos"/>
              </a:rPr>
              <a:t>(TA – 2 ECTS) </a:t>
            </a:r>
            <a:endParaRPr lang="fr-FR" sz="1000" spc="-1" dirty="0">
              <a:solidFill>
                <a:srgbClr val="000000"/>
              </a:solidFill>
              <a:latin typeface="Aptos"/>
            </a:endParaRPr>
          </a:p>
          <a:p>
            <a:pPr marL="171810" indent="-171450" algn="just">
              <a:lnSpc>
                <a:spcPct val="107000"/>
              </a:lnSpc>
              <a:buClr>
                <a:srgbClr val="000000"/>
              </a:buClr>
              <a:buFont typeface="Arial" panose="020B0604020202020204" pitchFamily="34" charset="0"/>
              <a:buChar char="•"/>
            </a:pPr>
            <a:r>
              <a:rPr lang="fr-BE" sz="1000" i="1" spc="-1" dirty="0">
                <a:solidFill>
                  <a:srgbClr val="000000"/>
                </a:solidFill>
                <a:latin typeface="Aptos"/>
              </a:rPr>
              <a:t>Enjeux éducatifs du tronc commun </a:t>
            </a:r>
            <a:r>
              <a:rPr lang="fr-BE" sz="1000" spc="-1" dirty="0">
                <a:solidFill>
                  <a:srgbClr val="000000"/>
                </a:solidFill>
                <a:latin typeface="Aptos"/>
              </a:rPr>
              <a:t>(TA- 3 ECTS)</a:t>
            </a:r>
            <a:endParaRPr lang="fr-FR" sz="1000" spc="-1" dirty="0">
              <a:solidFill>
                <a:srgbClr val="000000"/>
              </a:solidFill>
              <a:latin typeface="Aptos"/>
            </a:endParaRPr>
          </a:p>
          <a:p>
            <a:pPr marL="171810" indent="-171450">
              <a:lnSpc>
                <a:spcPct val="107000"/>
              </a:lnSpc>
              <a:spcAft>
                <a:spcPts val="799"/>
              </a:spcAft>
              <a:buClr>
                <a:srgbClr val="000000"/>
              </a:buClr>
              <a:buFont typeface="Arial" panose="020B0604020202020204" pitchFamily="34" charset="0"/>
              <a:buChar char="•"/>
            </a:pPr>
            <a:r>
              <a:rPr lang="fr-BE" sz="1000" i="1" spc="-1" dirty="0">
                <a:solidFill>
                  <a:srgbClr val="FF0000"/>
                </a:solidFill>
                <a:latin typeface="Aptos"/>
              </a:rPr>
              <a:t>Stage </a:t>
            </a:r>
            <a:r>
              <a:rPr lang="fr-FR" sz="1000" spc="-1" dirty="0">
                <a:solidFill>
                  <a:srgbClr val="BA249A"/>
                </a:solidFill>
                <a:latin typeface="Aptos"/>
              </a:rPr>
              <a:t>"</a:t>
            </a:r>
            <a:r>
              <a:rPr lang="fr-FR" sz="1000" i="1" spc="-1" dirty="0">
                <a:solidFill>
                  <a:srgbClr val="FF0000"/>
                </a:solidFill>
                <a:latin typeface="Aptos"/>
              </a:rPr>
              <a:t>Didactique et lieux de formation</a:t>
            </a:r>
            <a:r>
              <a:rPr lang="fr-FR" sz="1000" spc="-1" dirty="0">
                <a:solidFill>
                  <a:srgbClr val="FF0000"/>
                </a:solidFill>
                <a:latin typeface="Aptos"/>
              </a:rPr>
              <a:t> </a:t>
            </a:r>
            <a:r>
              <a:rPr lang="fr-FR" sz="1000" spc="-1" dirty="0">
                <a:solidFill>
                  <a:srgbClr val="BA249A"/>
                </a:solidFill>
                <a:latin typeface="Aptos"/>
              </a:rPr>
              <a:t>"</a:t>
            </a:r>
            <a:r>
              <a:rPr lang="fr-BE" sz="1000" i="1" spc="-1" dirty="0">
                <a:solidFill>
                  <a:srgbClr val="FF0000"/>
                </a:solidFill>
                <a:latin typeface="Aptos"/>
              </a:rPr>
              <a:t> </a:t>
            </a:r>
            <a:r>
              <a:rPr lang="fr-BE" sz="1000" spc="-1" dirty="0">
                <a:solidFill>
                  <a:srgbClr val="FF0000"/>
                </a:solidFill>
                <a:latin typeface="Aptos"/>
              </a:rPr>
              <a:t>(TA - 8 ECTS ) : 18h observation  S1, S2, S3 (S4, S5)</a:t>
            </a:r>
            <a:endParaRPr lang="fr-FR" sz="1000" spc="-1" dirty="0">
              <a:solidFill>
                <a:srgbClr val="FF0000"/>
              </a:solidFill>
              <a:latin typeface="Aptos"/>
            </a:endParaRPr>
          </a:p>
        </p:txBody>
      </p:sp>
      <p:cxnSp>
        <p:nvCxnSpPr>
          <p:cNvPr id="14" name="Connecteur droit avec flèche 13">
            <a:extLst>
              <a:ext uri="{FF2B5EF4-FFF2-40B4-BE49-F238E27FC236}">
                <a16:creationId xmlns:a16="http://schemas.microsoft.com/office/drawing/2014/main" id="{E93C96B9-FD75-3E0E-E130-C60AE7C644A1}"/>
              </a:ext>
            </a:extLst>
          </p:cNvPr>
          <p:cNvCxnSpPr>
            <a:cxnSpLocks/>
          </p:cNvCxnSpPr>
          <p:nvPr/>
        </p:nvCxnSpPr>
        <p:spPr>
          <a:xfrm>
            <a:off x="2743217" y="588711"/>
            <a:ext cx="11985461" cy="0"/>
          </a:xfrm>
          <a:prstGeom prst="straightConnector1">
            <a:avLst/>
          </a:prstGeom>
          <a:ln w="57150">
            <a:solidFill>
              <a:srgbClr val="125F82"/>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49200726-35D4-0A0E-AB46-F6A0AC086B3F}"/>
              </a:ext>
            </a:extLst>
          </p:cNvPr>
          <p:cNvSpPr txBox="1"/>
          <p:nvPr/>
        </p:nvSpPr>
        <p:spPr>
          <a:xfrm>
            <a:off x="170108" y="204079"/>
            <a:ext cx="934871" cy="276999"/>
          </a:xfrm>
          <a:prstGeom prst="rect">
            <a:avLst/>
          </a:prstGeom>
          <a:noFill/>
        </p:spPr>
        <p:txBody>
          <a:bodyPr wrap="none" rtlCol="0">
            <a:spAutoFit/>
          </a:bodyPr>
          <a:lstStyle/>
          <a:p>
            <a:pPr algn="ctr"/>
            <a:r>
              <a:rPr lang="fr-BE" sz="1200" dirty="0"/>
              <a:t>Septembre</a:t>
            </a:r>
          </a:p>
        </p:txBody>
      </p:sp>
      <p:sp>
        <p:nvSpPr>
          <p:cNvPr id="23" name="ZoneTexte 22">
            <a:extLst>
              <a:ext uri="{FF2B5EF4-FFF2-40B4-BE49-F238E27FC236}">
                <a16:creationId xmlns:a16="http://schemas.microsoft.com/office/drawing/2014/main" id="{02D1D873-E4FE-830F-C31D-AC2049CD6044}"/>
              </a:ext>
            </a:extLst>
          </p:cNvPr>
          <p:cNvSpPr txBox="1"/>
          <p:nvPr/>
        </p:nvSpPr>
        <p:spPr>
          <a:xfrm>
            <a:off x="11314647" y="204079"/>
            <a:ext cx="480068" cy="276999"/>
          </a:xfrm>
          <a:prstGeom prst="rect">
            <a:avLst/>
          </a:prstGeom>
          <a:noFill/>
        </p:spPr>
        <p:txBody>
          <a:bodyPr wrap="none" rtlCol="0">
            <a:spAutoFit/>
          </a:bodyPr>
          <a:lstStyle/>
          <a:p>
            <a:pPr algn="ctr"/>
            <a:r>
              <a:rPr lang="fr-BE" sz="1200" dirty="0"/>
              <a:t>Avril</a:t>
            </a:r>
          </a:p>
        </p:txBody>
      </p:sp>
      <p:grpSp>
        <p:nvGrpSpPr>
          <p:cNvPr id="5" name="Groupe 4">
            <a:extLst>
              <a:ext uri="{FF2B5EF4-FFF2-40B4-BE49-F238E27FC236}">
                <a16:creationId xmlns:a16="http://schemas.microsoft.com/office/drawing/2014/main" id="{E8CD424D-62F5-453C-914A-88529C366DDB}"/>
              </a:ext>
            </a:extLst>
          </p:cNvPr>
          <p:cNvGrpSpPr/>
          <p:nvPr/>
        </p:nvGrpSpPr>
        <p:grpSpPr>
          <a:xfrm>
            <a:off x="677486" y="4346806"/>
            <a:ext cx="10851000" cy="1333688"/>
            <a:chOff x="677486" y="2498720"/>
            <a:chExt cx="10851000" cy="1333688"/>
          </a:xfrm>
        </p:grpSpPr>
        <p:sp>
          <p:nvSpPr>
            <p:cNvPr id="325" name="Forme libre : forme 324">
              <a:extLst>
                <a:ext uri="{FF2B5EF4-FFF2-40B4-BE49-F238E27FC236}">
                  <a16:creationId xmlns:a16="http://schemas.microsoft.com/office/drawing/2014/main" id="{E2B045BE-9544-B419-6A71-A0FDB0441998}"/>
                </a:ext>
              </a:extLst>
            </p:cNvPr>
            <p:cNvSpPr/>
            <p:nvPr/>
          </p:nvSpPr>
          <p:spPr>
            <a:xfrm>
              <a:off x="677486" y="2498720"/>
              <a:ext cx="10820931" cy="1333688"/>
            </a:xfrm>
            <a:custGeom>
              <a:avLst/>
              <a:gdLst>
                <a:gd name="connsiteX0" fmla="*/ 5571334 w 10835561"/>
                <a:gd name="connsiteY0" fmla="*/ 0 h 1623669"/>
                <a:gd name="connsiteX1" fmla="*/ 10733627 w 10835561"/>
                <a:gd name="connsiteY1" fmla="*/ 0 h 1623669"/>
                <a:gd name="connsiteX2" fmla="*/ 10835561 w 10835561"/>
                <a:gd name="connsiteY2" fmla="*/ 101934 h 1623669"/>
                <a:gd name="connsiteX3" fmla="*/ 10835561 w 10835561"/>
                <a:gd name="connsiteY3" fmla="*/ 1521735 h 1623669"/>
                <a:gd name="connsiteX4" fmla="*/ 10733627 w 10835561"/>
                <a:gd name="connsiteY4" fmla="*/ 1623669 h 1623669"/>
                <a:gd name="connsiteX5" fmla="*/ 5571334 w 10835561"/>
                <a:gd name="connsiteY5" fmla="*/ 1623669 h 1623669"/>
                <a:gd name="connsiteX6" fmla="*/ 5469400 w 10835561"/>
                <a:gd name="connsiteY6" fmla="*/ 1521735 h 1623669"/>
                <a:gd name="connsiteX7" fmla="*/ 5469400 w 10835561"/>
                <a:gd name="connsiteY7" fmla="*/ 706997 h 1623669"/>
                <a:gd name="connsiteX8" fmla="*/ 0 w 10835561"/>
                <a:gd name="connsiteY8" fmla="*/ 706997 h 1623669"/>
                <a:gd name="connsiteX9" fmla="*/ 0 w 10835561"/>
                <a:gd name="connsiteY9" fmla="*/ 301032 h 1623669"/>
                <a:gd name="connsiteX10" fmla="*/ 5469400 w 10835561"/>
                <a:gd name="connsiteY10" fmla="*/ 301032 h 1623669"/>
                <a:gd name="connsiteX11" fmla="*/ 5469400 w 10835561"/>
                <a:gd name="connsiteY11" fmla="*/ 101934 h 1623669"/>
                <a:gd name="connsiteX12" fmla="*/ 5571334 w 10835561"/>
                <a:gd name="connsiteY12" fmla="*/ 0 h 1623669"/>
                <a:gd name="connsiteX0" fmla="*/ 5571334 w 10835561"/>
                <a:gd name="connsiteY0" fmla="*/ 0 h 1623669"/>
                <a:gd name="connsiteX1" fmla="*/ 10733627 w 10835561"/>
                <a:gd name="connsiteY1" fmla="*/ 0 h 1623669"/>
                <a:gd name="connsiteX2" fmla="*/ 10835561 w 10835561"/>
                <a:gd name="connsiteY2" fmla="*/ 101934 h 1623669"/>
                <a:gd name="connsiteX3" fmla="*/ 10835561 w 10835561"/>
                <a:gd name="connsiteY3" fmla="*/ 1521735 h 1623669"/>
                <a:gd name="connsiteX4" fmla="*/ 10733627 w 10835561"/>
                <a:gd name="connsiteY4" fmla="*/ 1623669 h 1623669"/>
                <a:gd name="connsiteX5" fmla="*/ 5571334 w 10835561"/>
                <a:gd name="connsiteY5" fmla="*/ 1623669 h 1623669"/>
                <a:gd name="connsiteX6" fmla="*/ 5469400 w 10835561"/>
                <a:gd name="connsiteY6" fmla="*/ 1521735 h 1623669"/>
                <a:gd name="connsiteX7" fmla="*/ 5469400 w 10835561"/>
                <a:gd name="connsiteY7" fmla="*/ 877226 h 1623669"/>
                <a:gd name="connsiteX8" fmla="*/ 0 w 10835561"/>
                <a:gd name="connsiteY8" fmla="*/ 706997 h 1623669"/>
                <a:gd name="connsiteX9" fmla="*/ 0 w 10835561"/>
                <a:gd name="connsiteY9" fmla="*/ 301032 h 1623669"/>
                <a:gd name="connsiteX10" fmla="*/ 5469400 w 10835561"/>
                <a:gd name="connsiteY10" fmla="*/ 301032 h 1623669"/>
                <a:gd name="connsiteX11" fmla="*/ 5469400 w 10835561"/>
                <a:gd name="connsiteY11" fmla="*/ 101934 h 1623669"/>
                <a:gd name="connsiteX12" fmla="*/ 5571334 w 10835561"/>
                <a:gd name="connsiteY12" fmla="*/ 0 h 1623669"/>
                <a:gd name="connsiteX0" fmla="*/ 5571334 w 10835561"/>
                <a:gd name="connsiteY0" fmla="*/ 0 h 1623669"/>
                <a:gd name="connsiteX1" fmla="*/ 10733627 w 10835561"/>
                <a:gd name="connsiteY1" fmla="*/ 0 h 1623669"/>
                <a:gd name="connsiteX2" fmla="*/ 10835561 w 10835561"/>
                <a:gd name="connsiteY2" fmla="*/ 101934 h 1623669"/>
                <a:gd name="connsiteX3" fmla="*/ 10835561 w 10835561"/>
                <a:gd name="connsiteY3" fmla="*/ 1521735 h 1623669"/>
                <a:gd name="connsiteX4" fmla="*/ 10733627 w 10835561"/>
                <a:gd name="connsiteY4" fmla="*/ 1623669 h 1623669"/>
                <a:gd name="connsiteX5" fmla="*/ 5571334 w 10835561"/>
                <a:gd name="connsiteY5" fmla="*/ 1623669 h 1623669"/>
                <a:gd name="connsiteX6" fmla="*/ 5469400 w 10835561"/>
                <a:gd name="connsiteY6" fmla="*/ 1521735 h 1623669"/>
                <a:gd name="connsiteX7" fmla="*/ 5469400 w 10835561"/>
                <a:gd name="connsiteY7" fmla="*/ 877226 h 1623669"/>
                <a:gd name="connsiteX8" fmla="*/ 12357 w 10835561"/>
                <a:gd name="connsiteY8" fmla="*/ 1078406 h 1623669"/>
                <a:gd name="connsiteX9" fmla="*/ 0 w 10835561"/>
                <a:gd name="connsiteY9" fmla="*/ 301032 h 1623669"/>
                <a:gd name="connsiteX10" fmla="*/ 5469400 w 10835561"/>
                <a:gd name="connsiteY10" fmla="*/ 301032 h 1623669"/>
                <a:gd name="connsiteX11" fmla="*/ 5469400 w 10835561"/>
                <a:gd name="connsiteY11" fmla="*/ 101934 h 1623669"/>
                <a:gd name="connsiteX12" fmla="*/ 5571334 w 10835561"/>
                <a:gd name="connsiteY12" fmla="*/ 0 h 1623669"/>
                <a:gd name="connsiteX0" fmla="*/ 5571334 w 10835561"/>
                <a:gd name="connsiteY0" fmla="*/ 0 h 1623669"/>
                <a:gd name="connsiteX1" fmla="*/ 10733627 w 10835561"/>
                <a:gd name="connsiteY1" fmla="*/ 0 h 1623669"/>
                <a:gd name="connsiteX2" fmla="*/ 10835561 w 10835561"/>
                <a:gd name="connsiteY2" fmla="*/ 101934 h 1623669"/>
                <a:gd name="connsiteX3" fmla="*/ 10835561 w 10835561"/>
                <a:gd name="connsiteY3" fmla="*/ 1521735 h 1623669"/>
                <a:gd name="connsiteX4" fmla="*/ 10733627 w 10835561"/>
                <a:gd name="connsiteY4" fmla="*/ 1623669 h 1623669"/>
                <a:gd name="connsiteX5" fmla="*/ 5571334 w 10835561"/>
                <a:gd name="connsiteY5" fmla="*/ 1623669 h 1623669"/>
                <a:gd name="connsiteX6" fmla="*/ 5469400 w 10835561"/>
                <a:gd name="connsiteY6" fmla="*/ 1521735 h 1623669"/>
                <a:gd name="connsiteX7" fmla="*/ 5469400 w 10835561"/>
                <a:gd name="connsiteY7" fmla="*/ 877226 h 1623669"/>
                <a:gd name="connsiteX8" fmla="*/ 24714 w 10835561"/>
                <a:gd name="connsiteY8" fmla="*/ 908177 h 1623669"/>
                <a:gd name="connsiteX9" fmla="*/ 0 w 10835561"/>
                <a:gd name="connsiteY9" fmla="*/ 301032 h 1623669"/>
                <a:gd name="connsiteX10" fmla="*/ 5469400 w 10835561"/>
                <a:gd name="connsiteY10" fmla="*/ 301032 h 1623669"/>
                <a:gd name="connsiteX11" fmla="*/ 5469400 w 10835561"/>
                <a:gd name="connsiteY11" fmla="*/ 101934 h 1623669"/>
                <a:gd name="connsiteX12" fmla="*/ 5571334 w 10835561"/>
                <a:gd name="connsiteY12" fmla="*/ 0 h 1623669"/>
                <a:gd name="connsiteX0" fmla="*/ 5596047 w 10860274"/>
                <a:gd name="connsiteY0" fmla="*/ 0 h 1623669"/>
                <a:gd name="connsiteX1" fmla="*/ 10758340 w 10860274"/>
                <a:gd name="connsiteY1" fmla="*/ 0 h 1623669"/>
                <a:gd name="connsiteX2" fmla="*/ 10860274 w 10860274"/>
                <a:gd name="connsiteY2" fmla="*/ 101934 h 1623669"/>
                <a:gd name="connsiteX3" fmla="*/ 10860274 w 10860274"/>
                <a:gd name="connsiteY3" fmla="*/ 1521735 h 1623669"/>
                <a:gd name="connsiteX4" fmla="*/ 10758340 w 10860274"/>
                <a:gd name="connsiteY4" fmla="*/ 1623669 h 1623669"/>
                <a:gd name="connsiteX5" fmla="*/ 5596047 w 10860274"/>
                <a:gd name="connsiteY5" fmla="*/ 1623669 h 1623669"/>
                <a:gd name="connsiteX6" fmla="*/ 5494113 w 10860274"/>
                <a:gd name="connsiteY6" fmla="*/ 1521735 h 1623669"/>
                <a:gd name="connsiteX7" fmla="*/ 5494113 w 10860274"/>
                <a:gd name="connsiteY7" fmla="*/ 877226 h 1623669"/>
                <a:gd name="connsiteX8" fmla="*/ 0 w 10860274"/>
                <a:gd name="connsiteY8" fmla="*/ 908177 h 1623669"/>
                <a:gd name="connsiteX9" fmla="*/ 24713 w 10860274"/>
                <a:gd name="connsiteY9" fmla="*/ 301032 h 1623669"/>
                <a:gd name="connsiteX10" fmla="*/ 5494113 w 10860274"/>
                <a:gd name="connsiteY10" fmla="*/ 301032 h 1623669"/>
                <a:gd name="connsiteX11" fmla="*/ 5494113 w 10860274"/>
                <a:gd name="connsiteY11" fmla="*/ 101934 h 1623669"/>
                <a:gd name="connsiteX12" fmla="*/ 5596047 w 10860274"/>
                <a:gd name="connsiteY12" fmla="*/ 0 h 1623669"/>
                <a:gd name="connsiteX0" fmla="*/ 5576729 w 10840956"/>
                <a:gd name="connsiteY0" fmla="*/ 0 h 1623669"/>
                <a:gd name="connsiteX1" fmla="*/ 10739022 w 10840956"/>
                <a:gd name="connsiteY1" fmla="*/ 0 h 1623669"/>
                <a:gd name="connsiteX2" fmla="*/ 10840956 w 10840956"/>
                <a:gd name="connsiteY2" fmla="*/ 101934 h 1623669"/>
                <a:gd name="connsiteX3" fmla="*/ 10840956 w 10840956"/>
                <a:gd name="connsiteY3" fmla="*/ 1521735 h 1623669"/>
                <a:gd name="connsiteX4" fmla="*/ 10739022 w 10840956"/>
                <a:gd name="connsiteY4" fmla="*/ 1623669 h 1623669"/>
                <a:gd name="connsiteX5" fmla="*/ 5576729 w 10840956"/>
                <a:gd name="connsiteY5" fmla="*/ 1623669 h 1623669"/>
                <a:gd name="connsiteX6" fmla="*/ 5474795 w 10840956"/>
                <a:gd name="connsiteY6" fmla="*/ 1521735 h 1623669"/>
                <a:gd name="connsiteX7" fmla="*/ 5474795 w 10840956"/>
                <a:gd name="connsiteY7" fmla="*/ 877226 h 1623669"/>
                <a:gd name="connsiteX8" fmla="*/ 0 w 10840956"/>
                <a:gd name="connsiteY8" fmla="*/ 883984 h 1623669"/>
                <a:gd name="connsiteX9" fmla="*/ 5395 w 10840956"/>
                <a:gd name="connsiteY9" fmla="*/ 301032 h 1623669"/>
                <a:gd name="connsiteX10" fmla="*/ 5474795 w 10840956"/>
                <a:gd name="connsiteY10" fmla="*/ 301032 h 1623669"/>
                <a:gd name="connsiteX11" fmla="*/ 5474795 w 10840956"/>
                <a:gd name="connsiteY11" fmla="*/ 101934 h 1623669"/>
                <a:gd name="connsiteX12" fmla="*/ 5576729 w 10840956"/>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9823 w 10835984"/>
                <a:gd name="connsiteY7" fmla="*/ 877226 h 1623669"/>
                <a:gd name="connsiteX8" fmla="*/ 1468 w 10835984"/>
                <a:gd name="connsiteY8" fmla="*/ 892049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9823 w 10835984"/>
                <a:gd name="connsiteY7" fmla="*/ 877226 h 1623669"/>
                <a:gd name="connsiteX8" fmla="*/ 1468 w 10835984"/>
                <a:gd name="connsiteY8" fmla="*/ 851725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6729 w 10840956"/>
                <a:gd name="connsiteY0" fmla="*/ 0 h 1623669"/>
                <a:gd name="connsiteX1" fmla="*/ 10739022 w 10840956"/>
                <a:gd name="connsiteY1" fmla="*/ 0 h 1623669"/>
                <a:gd name="connsiteX2" fmla="*/ 10840956 w 10840956"/>
                <a:gd name="connsiteY2" fmla="*/ 101934 h 1623669"/>
                <a:gd name="connsiteX3" fmla="*/ 10840956 w 10840956"/>
                <a:gd name="connsiteY3" fmla="*/ 1521735 h 1623669"/>
                <a:gd name="connsiteX4" fmla="*/ 10739022 w 10840956"/>
                <a:gd name="connsiteY4" fmla="*/ 1623669 h 1623669"/>
                <a:gd name="connsiteX5" fmla="*/ 5576729 w 10840956"/>
                <a:gd name="connsiteY5" fmla="*/ 1623669 h 1623669"/>
                <a:gd name="connsiteX6" fmla="*/ 5474795 w 10840956"/>
                <a:gd name="connsiteY6" fmla="*/ 1521735 h 1623669"/>
                <a:gd name="connsiteX7" fmla="*/ 5474795 w 10840956"/>
                <a:gd name="connsiteY7" fmla="*/ 877226 h 1623669"/>
                <a:gd name="connsiteX8" fmla="*/ 0 w 10840956"/>
                <a:gd name="connsiteY8" fmla="*/ 892048 h 1623669"/>
                <a:gd name="connsiteX9" fmla="*/ 5395 w 10840956"/>
                <a:gd name="connsiteY9" fmla="*/ 301032 h 1623669"/>
                <a:gd name="connsiteX10" fmla="*/ 5474795 w 10840956"/>
                <a:gd name="connsiteY10" fmla="*/ 301032 h 1623669"/>
                <a:gd name="connsiteX11" fmla="*/ 5474795 w 10840956"/>
                <a:gd name="connsiteY11" fmla="*/ 101934 h 1623669"/>
                <a:gd name="connsiteX12" fmla="*/ 5576729 w 10840956"/>
                <a:gd name="connsiteY12" fmla="*/ 0 h 1623669"/>
                <a:gd name="connsiteX0" fmla="*/ 5583168 w 10847395"/>
                <a:gd name="connsiteY0" fmla="*/ 0 h 1623669"/>
                <a:gd name="connsiteX1" fmla="*/ 10745461 w 10847395"/>
                <a:gd name="connsiteY1" fmla="*/ 0 h 1623669"/>
                <a:gd name="connsiteX2" fmla="*/ 10847395 w 10847395"/>
                <a:gd name="connsiteY2" fmla="*/ 101934 h 1623669"/>
                <a:gd name="connsiteX3" fmla="*/ 10847395 w 10847395"/>
                <a:gd name="connsiteY3" fmla="*/ 1521735 h 1623669"/>
                <a:gd name="connsiteX4" fmla="*/ 10745461 w 10847395"/>
                <a:gd name="connsiteY4" fmla="*/ 1623669 h 1623669"/>
                <a:gd name="connsiteX5" fmla="*/ 5583168 w 10847395"/>
                <a:gd name="connsiteY5" fmla="*/ 1623669 h 1623669"/>
                <a:gd name="connsiteX6" fmla="*/ 5481234 w 10847395"/>
                <a:gd name="connsiteY6" fmla="*/ 1521735 h 1623669"/>
                <a:gd name="connsiteX7" fmla="*/ 5481234 w 10847395"/>
                <a:gd name="connsiteY7" fmla="*/ 877226 h 1623669"/>
                <a:gd name="connsiteX8" fmla="*/ 0 w 10847395"/>
                <a:gd name="connsiteY8" fmla="*/ 948500 h 1623669"/>
                <a:gd name="connsiteX9" fmla="*/ 11834 w 10847395"/>
                <a:gd name="connsiteY9" fmla="*/ 301032 h 1623669"/>
                <a:gd name="connsiteX10" fmla="*/ 5481234 w 10847395"/>
                <a:gd name="connsiteY10" fmla="*/ 301032 h 1623669"/>
                <a:gd name="connsiteX11" fmla="*/ 5481234 w 10847395"/>
                <a:gd name="connsiteY11" fmla="*/ 101934 h 1623669"/>
                <a:gd name="connsiteX12" fmla="*/ 5583168 w 10847395"/>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9823 w 10835984"/>
                <a:gd name="connsiteY7" fmla="*/ 87722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3384 w 10835984"/>
                <a:gd name="connsiteY7" fmla="*/ 86109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82702 w 10835984"/>
                <a:gd name="connsiteY7" fmla="*/ 86109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9823 w 10835984"/>
                <a:gd name="connsiteY7" fmla="*/ 86109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76262 w 10835984"/>
                <a:gd name="connsiteY7" fmla="*/ 87722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9146 w 10835984"/>
                <a:gd name="connsiteY7" fmla="*/ 859402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 name="connsiteX0" fmla="*/ 5571757 w 10835984"/>
                <a:gd name="connsiteY0" fmla="*/ 0 h 1623669"/>
                <a:gd name="connsiteX1" fmla="*/ 10734050 w 10835984"/>
                <a:gd name="connsiteY1" fmla="*/ 0 h 1623669"/>
                <a:gd name="connsiteX2" fmla="*/ 10835984 w 10835984"/>
                <a:gd name="connsiteY2" fmla="*/ 101934 h 1623669"/>
                <a:gd name="connsiteX3" fmla="*/ 10835984 w 10835984"/>
                <a:gd name="connsiteY3" fmla="*/ 1521735 h 1623669"/>
                <a:gd name="connsiteX4" fmla="*/ 10734050 w 10835984"/>
                <a:gd name="connsiteY4" fmla="*/ 1623669 h 1623669"/>
                <a:gd name="connsiteX5" fmla="*/ 5571757 w 10835984"/>
                <a:gd name="connsiteY5" fmla="*/ 1623669 h 1623669"/>
                <a:gd name="connsiteX6" fmla="*/ 5469823 w 10835984"/>
                <a:gd name="connsiteY6" fmla="*/ 1521735 h 1623669"/>
                <a:gd name="connsiteX7" fmla="*/ 5465588 w 10835984"/>
                <a:gd name="connsiteY7" fmla="*/ 877226 h 1623669"/>
                <a:gd name="connsiteX8" fmla="*/ 1467 w 10835984"/>
                <a:gd name="connsiteY8" fmla="*/ 883984 h 1623669"/>
                <a:gd name="connsiteX9" fmla="*/ 423 w 10835984"/>
                <a:gd name="connsiteY9" fmla="*/ 301032 h 1623669"/>
                <a:gd name="connsiteX10" fmla="*/ 5469823 w 10835984"/>
                <a:gd name="connsiteY10" fmla="*/ 301032 h 1623669"/>
                <a:gd name="connsiteX11" fmla="*/ 5469823 w 10835984"/>
                <a:gd name="connsiteY11" fmla="*/ 101934 h 1623669"/>
                <a:gd name="connsiteX12" fmla="*/ 5571757 w 10835984"/>
                <a:gd name="connsiteY12" fmla="*/ 0 h 162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35984" h="1623669">
                  <a:moveTo>
                    <a:pt x="5571757" y="0"/>
                  </a:moveTo>
                  <a:lnTo>
                    <a:pt x="10734050" y="0"/>
                  </a:lnTo>
                  <a:cubicBezTo>
                    <a:pt x="10790347" y="0"/>
                    <a:pt x="10835984" y="45637"/>
                    <a:pt x="10835984" y="101934"/>
                  </a:cubicBezTo>
                  <a:lnTo>
                    <a:pt x="10835984" y="1521735"/>
                  </a:lnTo>
                  <a:cubicBezTo>
                    <a:pt x="10835984" y="1578032"/>
                    <a:pt x="10790347" y="1623669"/>
                    <a:pt x="10734050" y="1623669"/>
                  </a:cubicBezTo>
                  <a:lnTo>
                    <a:pt x="5571757" y="1623669"/>
                  </a:lnTo>
                  <a:cubicBezTo>
                    <a:pt x="5515460" y="1623669"/>
                    <a:pt x="5469823" y="1578032"/>
                    <a:pt x="5469823" y="1521735"/>
                  </a:cubicBezTo>
                  <a:cubicBezTo>
                    <a:pt x="5467677" y="1301522"/>
                    <a:pt x="5467734" y="1097439"/>
                    <a:pt x="5465588" y="877226"/>
                  </a:cubicBezTo>
                  <a:lnTo>
                    <a:pt x="1467" y="883984"/>
                  </a:lnTo>
                  <a:cubicBezTo>
                    <a:pt x="3265" y="689667"/>
                    <a:pt x="-1375" y="495349"/>
                    <a:pt x="423" y="301032"/>
                  </a:cubicBezTo>
                  <a:lnTo>
                    <a:pt x="5469823" y="301032"/>
                  </a:lnTo>
                  <a:lnTo>
                    <a:pt x="5469823" y="101934"/>
                  </a:lnTo>
                  <a:cubicBezTo>
                    <a:pt x="5469823" y="45637"/>
                    <a:pt x="5515460" y="0"/>
                    <a:pt x="5571757" y="0"/>
                  </a:cubicBezTo>
                  <a:close/>
                </a:path>
              </a:pathLst>
            </a:custGeom>
            <a:solidFill>
              <a:srgbClr val="FFFFFF"/>
            </a:solidFill>
            <a:ln w="38100">
              <a:solidFill>
                <a:schemeClr val="accent6"/>
              </a:solidFill>
            </a:ln>
          </p:spPr>
          <p:style>
            <a:lnRef idx="2">
              <a:schemeClr val="accent1">
                <a:shade val="50000"/>
              </a:schemeClr>
            </a:lnRef>
            <a:fillRef idx="1">
              <a:schemeClr val="accent1"/>
            </a:fillRef>
            <a:effectRef idx="0">
              <a:schemeClr val="accent1"/>
            </a:effectRef>
            <a:fontRef idx="minor"/>
          </p:style>
          <p:txBody>
            <a:bodyPr wrap="square">
              <a:noAutofit/>
            </a:bodyPr>
            <a:lstStyle/>
            <a:p>
              <a:endParaRPr lang="fr-BE" dirty="0"/>
            </a:p>
            <a:p>
              <a:endParaRPr lang="fr-BE" dirty="0"/>
            </a:p>
          </p:txBody>
        </p:sp>
        <p:sp>
          <p:nvSpPr>
            <p:cNvPr id="32" name="CustomShape 18">
              <a:extLst>
                <a:ext uri="{FF2B5EF4-FFF2-40B4-BE49-F238E27FC236}">
                  <a16:creationId xmlns:a16="http://schemas.microsoft.com/office/drawing/2014/main" id="{6A76B101-8057-27AF-3A49-26E2B8BE88C1}"/>
                </a:ext>
              </a:extLst>
            </p:cNvPr>
            <p:cNvSpPr/>
            <p:nvPr/>
          </p:nvSpPr>
          <p:spPr>
            <a:xfrm>
              <a:off x="772017" y="2779375"/>
              <a:ext cx="4381362" cy="422765"/>
            </a:xfrm>
            <a:prstGeom prst="rect">
              <a:avLst/>
            </a:prstGeom>
            <a:noFill/>
            <a:ln w="22225">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nSpc>
                  <a:spcPct val="107000"/>
                </a:lnSpc>
                <a:buClr>
                  <a:srgbClr val="000000"/>
                </a:buClr>
              </a:pPr>
              <a:r>
                <a:rPr lang="fr-FR" sz="1050" b="1" i="1" spc="-1" dirty="0">
                  <a:solidFill>
                    <a:srgbClr val="000000"/>
                  </a:solidFill>
                  <a:latin typeface="Aptos"/>
                </a:rPr>
                <a:t>Didactique professionnelle</a:t>
              </a:r>
              <a:r>
                <a:rPr lang="fr-GB" sz="1050" b="1" i="1" spc="-1" dirty="0">
                  <a:solidFill>
                    <a:srgbClr val="000000"/>
                  </a:solidFill>
                  <a:latin typeface="Aptos"/>
                </a:rPr>
                <a:t> </a:t>
              </a:r>
              <a:r>
                <a:rPr lang="fr-BE" sz="1050" b="1" spc="-1" dirty="0">
                  <a:solidFill>
                    <a:srgbClr val="000000"/>
                  </a:solidFill>
                  <a:latin typeface="Aptos"/>
                </a:rPr>
                <a:t>(TA - 10 ECTS) </a:t>
              </a:r>
              <a:endParaRPr lang="fr-BE" sz="1050" i="1" spc="-1" dirty="0">
                <a:solidFill>
                  <a:srgbClr val="FF0000"/>
                </a:solidFill>
                <a:latin typeface="Aptos"/>
              </a:endParaRPr>
            </a:p>
            <a:p>
              <a:pPr marL="185737" indent="-171450">
                <a:lnSpc>
                  <a:spcPct val="107000"/>
                </a:lnSpc>
                <a:buClr>
                  <a:srgbClr val="000000"/>
                </a:buClr>
                <a:buFont typeface="Arial" panose="020B0604020202020204" pitchFamily="34" charset="0"/>
                <a:buChar char="•"/>
                <a:tabLst>
                  <a:tab pos="357188" algn="l"/>
                </a:tabLst>
              </a:pPr>
              <a:r>
                <a:rPr lang="fr-FR" sz="1000" i="1" spc="-1" dirty="0">
                  <a:solidFill>
                    <a:srgbClr val="000000"/>
                  </a:solidFill>
                  <a:latin typeface="Aptos"/>
                </a:rPr>
                <a:t>Didactique professionnelle et formation initiale des enseignants </a:t>
              </a:r>
              <a:r>
                <a:rPr lang="fr-BE" sz="1000" spc="-1" dirty="0">
                  <a:solidFill>
                    <a:srgbClr val="000000"/>
                  </a:solidFill>
                  <a:latin typeface="Aptos"/>
                </a:rPr>
                <a:t>(TA) </a:t>
              </a:r>
            </a:p>
          </p:txBody>
        </p:sp>
        <p:sp>
          <p:nvSpPr>
            <p:cNvPr id="4" name="CustomShape 7">
              <a:extLst>
                <a:ext uri="{FF2B5EF4-FFF2-40B4-BE49-F238E27FC236}">
                  <a16:creationId xmlns:a16="http://schemas.microsoft.com/office/drawing/2014/main" id="{A5F9E80F-0D8D-E27D-B4CB-E49750850725}"/>
                </a:ext>
              </a:extLst>
            </p:cNvPr>
            <p:cNvSpPr/>
            <p:nvPr/>
          </p:nvSpPr>
          <p:spPr>
            <a:xfrm>
              <a:off x="6145527" y="3010793"/>
              <a:ext cx="5382959" cy="750675"/>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177800" indent="-177800">
                <a:lnSpc>
                  <a:spcPct val="107000"/>
                </a:lnSpc>
                <a:buClr>
                  <a:srgbClr val="000000"/>
                </a:buClr>
                <a:buFont typeface="Arial" panose="020B0604020202020204" pitchFamily="34" charset="0"/>
                <a:buChar char="•"/>
                <a:tabLst>
                  <a:tab pos="357188" algn="l"/>
                </a:tabLst>
              </a:pPr>
              <a:r>
                <a:rPr lang="fr-FR" sz="1000" i="1" spc="-1" dirty="0">
                  <a:solidFill>
                    <a:schemeClr val="accent6"/>
                  </a:solidFill>
                  <a:latin typeface="Aptos"/>
                </a:rPr>
                <a:t>Stage "accompagnement" partim 1 </a:t>
              </a:r>
              <a:r>
                <a:rPr lang="fr-FR" sz="1000" spc="-1" dirty="0">
                  <a:solidFill>
                    <a:schemeClr val="accent6"/>
                  </a:solidFill>
                  <a:latin typeface="Aptos"/>
                </a:rPr>
                <a:t>(Q2) </a:t>
              </a:r>
              <a:r>
                <a:rPr lang="fr-FR" sz="1000" spc="-1" dirty="0">
                  <a:solidFill>
                    <a:schemeClr val="accent6"/>
                  </a:solidFill>
                  <a:latin typeface="Aptos"/>
                  <a:sym typeface="Wingdings" pitchFamily="2" charset="2"/>
                </a:rPr>
                <a:t> 30h</a:t>
              </a:r>
              <a:endParaRPr lang="fr-FR" sz="1000" spc="-1" dirty="0">
                <a:solidFill>
                  <a:srgbClr val="FF0000"/>
                </a:solidFill>
                <a:latin typeface="Aptos"/>
              </a:endParaRPr>
            </a:p>
            <a:p>
              <a:pPr marL="360">
                <a:lnSpc>
                  <a:spcPct val="107000"/>
                </a:lnSpc>
                <a:buClr>
                  <a:srgbClr val="000000"/>
                </a:buClr>
              </a:pPr>
              <a:r>
                <a:rPr lang="fr-FR" sz="1050" b="1" i="1" spc="-1" dirty="0">
                  <a:solidFill>
                    <a:srgbClr val="000000"/>
                  </a:solidFill>
                  <a:latin typeface="Aptos"/>
                </a:rPr>
                <a:t>Pratiques réflexives</a:t>
              </a:r>
              <a:r>
                <a:rPr lang="fr-GB" sz="1050" b="1" i="1" spc="-1" dirty="0">
                  <a:solidFill>
                    <a:srgbClr val="000000"/>
                  </a:solidFill>
                  <a:latin typeface="Aptos"/>
                </a:rPr>
                <a:t> </a:t>
              </a:r>
              <a:r>
                <a:rPr lang="fr-BE" sz="1050" b="1" spc="-1" dirty="0">
                  <a:solidFill>
                    <a:srgbClr val="000000"/>
                  </a:solidFill>
                  <a:latin typeface="Aptos"/>
                </a:rPr>
                <a:t>(Q2 - 2 ECTS) </a:t>
              </a:r>
              <a:endParaRPr lang="fr-FR" sz="1050" i="1"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000" i="1" spc="-1" dirty="0">
                  <a:solidFill>
                    <a:srgbClr val="000000"/>
                  </a:solidFill>
                  <a:latin typeface="Aptos"/>
                </a:rPr>
                <a:t>Pratiques réflexives (orales et écrites) et gestion collective des retours de stage </a:t>
              </a:r>
              <a:r>
                <a:rPr lang="fr-BE" sz="1000" spc="-1" dirty="0">
                  <a:solidFill>
                    <a:srgbClr val="000000"/>
                  </a:solidFill>
                  <a:latin typeface="Aptos"/>
                </a:rPr>
                <a:t>(Q2 - 1 ECTS)</a:t>
              </a:r>
              <a:endParaRPr lang="fr-FR" sz="1000" spc="-1" dirty="0">
                <a:solidFill>
                  <a:srgbClr val="000000"/>
                </a:solidFill>
                <a:latin typeface="Aptos"/>
              </a:endParaRPr>
            </a:p>
            <a:p>
              <a:pPr marL="171450" indent="-171450">
                <a:lnSpc>
                  <a:spcPct val="107000"/>
                </a:lnSpc>
                <a:buClr>
                  <a:srgbClr val="000000"/>
                </a:buClr>
                <a:buFont typeface="Arial" panose="020B0604020202020204" pitchFamily="34" charset="0"/>
                <a:buChar char="•"/>
                <a:tabLst>
                  <a:tab pos="357188" algn="l"/>
                </a:tabLst>
              </a:pPr>
              <a:r>
                <a:rPr lang="fr-FR" sz="1000" i="1" spc="-1" dirty="0">
                  <a:solidFill>
                    <a:schemeClr val="accent6"/>
                  </a:solidFill>
                  <a:latin typeface="Aptos"/>
                </a:rPr>
                <a:t>Stage "accompagnement" partim 2 </a:t>
              </a:r>
              <a:r>
                <a:rPr lang="fr-BE" sz="1000" spc="-1" dirty="0">
                  <a:solidFill>
                    <a:schemeClr val="accent6"/>
                  </a:solidFill>
                  <a:latin typeface="Aptos"/>
                </a:rPr>
                <a:t>(Q2 - 1 crédits) </a:t>
              </a:r>
              <a:r>
                <a:rPr lang="fr-BE" sz="1000" spc="-1" dirty="0">
                  <a:solidFill>
                    <a:schemeClr val="accent6"/>
                  </a:solidFill>
                  <a:latin typeface="Aptos"/>
                  <a:sym typeface="Wingdings" pitchFamily="2" charset="2"/>
                </a:rPr>
                <a:t> 4h débriefing collectif</a:t>
              </a:r>
              <a:endParaRPr lang="fr-FR" sz="1200" i="1" spc="-1" dirty="0">
                <a:solidFill>
                  <a:srgbClr val="FF0000"/>
                </a:solidFill>
                <a:latin typeface="Aptos"/>
              </a:endParaRPr>
            </a:p>
          </p:txBody>
        </p:sp>
        <p:sp>
          <p:nvSpPr>
            <p:cNvPr id="20" name="ZoneTexte 19">
              <a:extLst>
                <a:ext uri="{FF2B5EF4-FFF2-40B4-BE49-F238E27FC236}">
                  <a16:creationId xmlns:a16="http://schemas.microsoft.com/office/drawing/2014/main" id="{94D02A40-7329-8AF0-9583-79B257983F02}"/>
                </a:ext>
              </a:extLst>
            </p:cNvPr>
            <p:cNvSpPr txBox="1"/>
            <p:nvPr/>
          </p:nvSpPr>
          <p:spPr>
            <a:xfrm>
              <a:off x="6294328" y="2555234"/>
              <a:ext cx="4874212" cy="307777"/>
            </a:xfrm>
            <a:prstGeom prst="rect">
              <a:avLst/>
            </a:prstGeom>
            <a:noFill/>
          </p:spPr>
          <p:txBody>
            <a:bodyPr wrap="square" rtlCol="0">
              <a:spAutoFit/>
            </a:bodyPr>
            <a:lstStyle/>
            <a:p>
              <a:pPr algn="ctr"/>
              <a:r>
                <a:rPr lang="fr-BE" sz="1400" b="1" strike="noStrike" spc="-1" dirty="0">
                  <a:solidFill>
                    <a:schemeClr val="accent6"/>
                  </a:solidFill>
                  <a:latin typeface="Aptos"/>
                </a:rPr>
                <a:t>ACCOMPAGNEMENT </a:t>
              </a:r>
              <a:r>
                <a:rPr lang="fr-BE" sz="1200" strike="noStrike" spc="-1" dirty="0">
                  <a:solidFill>
                    <a:schemeClr val="accent6"/>
                  </a:solidFill>
                  <a:latin typeface="Aptos"/>
                </a:rPr>
                <a:t>12 ECTS (12 ULiège)</a:t>
              </a:r>
              <a:endParaRPr lang="fr-FR" sz="1200" strike="noStrike" spc="-1" dirty="0">
                <a:solidFill>
                  <a:schemeClr val="accent6"/>
                </a:solidFill>
                <a:latin typeface="Calibri"/>
              </a:endParaRPr>
            </a:p>
          </p:txBody>
        </p:sp>
      </p:grpSp>
      <p:sp>
        <p:nvSpPr>
          <p:cNvPr id="321" name="ZoneTexte 320">
            <a:extLst>
              <a:ext uri="{FF2B5EF4-FFF2-40B4-BE49-F238E27FC236}">
                <a16:creationId xmlns:a16="http://schemas.microsoft.com/office/drawing/2014/main" id="{BB28DE15-0FB8-1C4B-0360-8B4817BBE433}"/>
              </a:ext>
            </a:extLst>
          </p:cNvPr>
          <p:cNvSpPr txBox="1"/>
          <p:nvPr/>
        </p:nvSpPr>
        <p:spPr>
          <a:xfrm>
            <a:off x="623534" y="182989"/>
            <a:ext cx="5425803" cy="369332"/>
          </a:xfrm>
          <a:prstGeom prst="rect">
            <a:avLst/>
          </a:prstGeom>
          <a:noFill/>
        </p:spPr>
        <p:txBody>
          <a:bodyPr wrap="square" rtlCol="0">
            <a:spAutoFit/>
          </a:bodyPr>
          <a:lstStyle/>
          <a:p>
            <a:pPr algn="ctr"/>
            <a:r>
              <a:rPr lang="fr-BE" b="1" dirty="0">
                <a:solidFill>
                  <a:srgbClr val="006F7B"/>
                </a:solidFill>
              </a:rPr>
              <a:t>Q 1</a:t>
            </a:r>
          </a:p>
        </p:txBody>
      </p:sp>
      <p:sp>
        <p:nvSpPr>
          <p:cNvPr id="322" name="ZoneTexte 321">
            <a:extLst>
              <a:ext uri="{FF2B5EF4-FFF2-40B4-BE49-F238E27FC236}">
                <a16:creationId xmlns:a16="http://schemas.microsoft.com/office/drawing/2014/main" id="{22628C71-869D-F0B9-A04F-B85C5336BB2B}"/>
              </a:ext>
            </a:extLst>
          </p:cNvPr>
          <p:cNvSpPr txBox="1"/>
          <p:nvPr/>
        </p:nvSpPr>
        <p:spPr>
          <a:xfrm>
            <a:off x="6128523" y="182989"/>
            <a:ext cx="5384061" cy="369332"/>
          </a:xfrm>
          <a:prstGeom prst="rect">
            <a:avLst/>
          </a:prstGeom>
          <a:noFill/>
        </p:spPr>
        <p:txBody>
          <a:bodyPr wrap="square" rtlCol="0">
            <a:spAutoFit/>
          </a:bodyPr>
          <a:lstStyle/>
          <a:p>
            <a:pPr algn="ctr"/>
            <a:r>
              <a:rPr lang="fr-BE" b="1" dirty="0">
                <a:solidFill>
                  <a:srgbClr val="006F7B"/>
                </a:solidFill>
              </a:rPr>
              <a:t>Q 2</a:t>
            </a:r>
          </a:p>
        </p:txBody>
      </p:sp>
      <p:sp>
        <p:nvSpPr>
          <p:cNvPr id="345" name="CustomShape 13"/>
          <p:cNvSpPr/>
          <p:nvPr/>
        </p:nvSpPr>
        <p:spPr>
          <a:xfrm>
            <a:off x="675021" y="5737627"/>
            <a:ext cx="10835331" cy="552836"/>
          </a:xfrm>
          <a:prstGeom prst="roundRect">
            <a:avLst>
              <a:gd name="adj" fmla="val 15147"/>
            </a:avLst>
          </a:prstGeom>
          <a:solidFill>
            <a:srgbClr val="FFFFFF"/>
          </a:solidFill>
          <a:ln w="38100">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dirty="0"/>
          </a:p>
        </p:txBody>
      </p:sp>
      <p:sp>
        <p:nvSpPr>
          <p:cNvPr id="352" name="CustomShape 20"/>
          <p:cNvSpPr/>
          <p:nvPr/>
        </p:nvSpPr>
        <p:spPr>
          <a:xfrm>
            <a:off x="3361118" y="6010798"/>
            <a:ext cx="5444167" cy="252462"/>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r>
              <a:rPr lang="fr-FR" sz="1050" b="1" i="1" spc="-1" dirty="0">
                <a:solidFill>
                  <a:srgbClr val="000000"/>
                </a:solidFill>
                <a:latin typeface="Aptos"/>
              </a:rPr>
              <a:t>Travail d'intégration et séminaires d'accompagnement </a:t>
            </a:r>
            <a:r>
              <a:rPr lang="fr-BE" sz="1050" b="1" strike="noStrike" spc="-1" dirty="0">
                <a:solidFill>
                  <a:srgbClr val="000000"/>
                </a:solidFill>
                <a:latin typeface="Calibri"/>
                <a:ea typeface="SimSun"/>
              </a:rPr>
              <a:t>(UE TA – 16 crédits)</a:t>
            </a:r>
            <a:endParaRPr lang="fr-FR" sz="1050" b="1" strike="noStrike" spc="-1" dirty="0">
              <a:latin typeface="Calibri"/>
            </a:endParaRPr>
          </a:p>
        </p:txBody>
      </p:sp>
      <p:sp>
        <p:nvSpPr>
          <p:cNvPr id="12" name="ZoneTexte 11">
            <a:extLst>
              <a:ext uri="{FF2B5EF4-FFF2-40B4-BE49-F238E27FC236}">
                <a16:creationId xmlns:a16="http://schemas.microsoft.com/office/drawing/2014/main" id="{9EAD662F-23E9-BA43-A002-3B867853CF5D}"/>
              </a:ext>
            </a:extLst>
          </p:cNvPr>
          <p:cNvSpPr txBox="1"/>
          <p:nvPr/>
        </p:nvSpPr>
        <p:spPr>
          <a:xfrm>
            <a:off x="694090" y="5786765"/>
            <a:ext cx="10788232" cy="307777"/>
          </a:xfrm>
          <a:prstGeom prst="rect">
            <a:avLst/>
          </a:prstGeom>
          <a:noFill/>
        </p:spPr>
        <p:txBody>
          <a:bodyPr wrap="square" rtlCol="0">
            <a:spAutoFit/>
          </a:bodyPr>
          <a:lstStyle/>
          <a:p>
            <a:pPr algn="ctr">
              <a:lnSpc>
                <a:spcPct val="100000"/>
              </a:lnSpc>
            </a:pPr>
            <a:r>
              <a:rPr lang="fr-BE" sz="1400" b="1" strike="noStrike" spc="-1" dirty="0">
                <a:solidFill>
                  <a:schemeClr val="tx2">
                    <a:lumMod val="50000"/>
                    <a:lumOff val="50000"/>
                  </a:schemeClr>
                </a:solidFill>
                <a:latin typeface="Aptos"/>
              </a:rPr>
              <a:t>ANALYSE CRITIQUE ET TRAVAIL D’INTÉGRATION </a:t>
            </a:r>
            <a:r>
              <a:rPr lang="fr-BE" sz="1200" strike="noStrike" spc="-1" dirty="0">
                <a:solidFill>
                  <a:srgbClr val="0070C0"/>
                </a:solidFill>
                <a:latin typeface="Aptos"/>
              </a:rPr>
              <a:t>16 ECTS (5 HE - 11 ULiège)</a:t>
            </a:r>
            <a:endParaRPr lang="fr-BE" sz="1200" dirty="0">
              <a:solidFill>
                <a:srgbClr val="0070C0"/>
              </a:solidFill>
            </a:endParaRPr>
          </a:p>
        </p:txBody>
      </p:sp>
      <p:sp>
        <p:nvSpPr>
          <p:cNvPr id="33" name="CustomShape 18">
            <a:extLst>
              <a:ext uri="{FF2B5EF4-FFF2-40B4-BE49-F238E27FC236}">
                <a16:creationId xmlns:a16="http://schemas.microsoft.com/office/drawing/2014/main" id="{2E204AD3-6918-8740-1A53-86D4FB729A55}"/>
              </a:ext>
            </a:extLst>
          </p:cNvPr>
          <p:cNvSpPr/>
          <p:nvPr/>
        </p:nvSpPr>
        <p:spPr>
          <a:xfrm>
            <a:off x="666061" y="6426072"/>
            <a:ext cx="1373266" cy="233995"/>
          </a:xfrm>
          <a:prstGeom prst="rect">
            <a:avLst/>
          </a:prstGeom>
          <a:solidFill>
            <a:srgbClr val="FFFFFF"/>
          </a:solidFill>
          <a:ln w="22225">
            <a:solidFill>
              <a:schemeClr val="tx2">
                <a:lumMod val="50000"/>
                <a:lumOff val="50000"/>
              </a:schemeClr>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Séminaire d’information</a:t>
            </a:r>
          </a:p>
        </p:txBody>
      </p:sp>
      <p:sp>
        <p:nvSpPr>
          <p:cNvPr id="40" name="CustomShape 18">
            <a:extLst>
              <a:ext uri="{FF2B5EF4-FFF2-40B4-BE49-F238E27FC236}">
                <a16:creationId xmlns:a16="http://schemas.microsoft.com/office/drawing/2014/main" id="{EAE33E5C-5817-841D-F401-B07191891F68}"/>
              </a:ext>
            </a:extLst>
          </p:cNvPr>
          <p:cNvSpPr/>
          <p:nvPr/>
        </p:nvSpPr>
        <p:spPr>
          <a:xfrm>
            <a:off x="4685731" y="6426072"/>
            <a:ext cx="1333554" cy="233995"/>
          </a:xfrm>
          <a:prstGeom prst="rect">
            <a:avLst/>
          </a:prstGeom>
          <a:solidFill>
            <a:srgbClr val="FFFFFF"/>
          </a:solidFill>
          <a:ln w="22225">
            <a:solidFill>
              <a:schemeClr val="tx2">
                <a:lumMod val="50000"/>
                <a:lumOff val="50000"/>
              </a:schemeClr>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Présentation dispositif</a:t>
            </a:r>
          </a:p>
        </p:txBody>
      </p:sp>
      <p:sp>
        <p:nvSpPr>
          <p:cNvPr id="37" name="Forme libre : forme 36">
            <a:extLst>
              <a:ext uri="{FF2B5EF4-FFF2-40B4-BE49-F238E27FC236}">
                <a16:creationId xmlns:a16="http://schemas.microsoft.com/office/drawing/2014/main" id="{E2A09008-8644-9CD1-FD81-FEDAA44E07F9}"/>
              </a:ext>
            </a:extLst>
          </p:cNvPr>
          <p:cNvSpPr/>
          <p:nvPr/>
        </p:nvSpPr>
        <p:spPr>
          <a:xfrm>
            <a:off x="1117583" y="6296046"/>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sp>
        <p:nvSpPr>
          <p:cNvPr id="41" name="Forme libre : forme 40">
            <a:extLst>
              <a:ext uri="{FF2B5EF4-FFF2-40B4-BE49-F238E27FC236}">
                <a16:creationId xmlns:a16="http://schemas.microsoft.com/office/drawing/2014/main" id="{7F72E8ED-D411-EE36-9F79-F0C714845C10}"/>
              </a:ext>
            </a:extLst>
          </p:cNvPr>
          <p:cNvSpPr/>
          <p:nvPr/>
        </p:nvSpPr>
        <p:spPr>
          <a:xfrm>
            <a:off x="5598503" y="6296091"/>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grpSp>
        <p:nvGrpSpPr>
          <p:cNvPr id="15" name="Groupe 14">
            <a:extLst>
              <a:ext uri="{FF2B5EF4-FFF2-40B4-BE49-F238E27FC236}">
                <a16:creationId xmlns:a16="http://schemas.microsoft.com/office/drawing/2014/main" id="{EC73237B-F2E2-1C9D-C442-50FDF0CDFEE3}"/>
              </a:ext>
            </a:extLst>
          </p:cNvPr>
          <p:cNvGrpSpPr/>
          <p:nvPr/>
        </p:nvGrpSpPr>
        <p:grpSpPr>
          <a:xfrm>
            <a:off x="6146124" y="6295599"/>
            <a:ext cx="864783" cy="364468"/>
            <a:chOff x="6290904" y="6295599"/>
            <a:chExt cx="864783" cy="364468"/>
          </a:xfrm>
        </p:grpSpPr>
        <p:sp>
          <p:nvSpPr>
            <p:cNvPr id="43" name="CustomShape 18">
              <a:extLst>
                <a:ext uri="{FF2B5EF4-FFF2-40B4-BE49-F238E27FC236}">
                  <a16:creationId xmlns:a16="http://schemas.microsoft.com/office/drawing/2014/main" id="{E7CC46DE-B895-AE78-8E96-D560D2E36C7A}"/>
                </a:ext>
              </a:extLst>
            </p:cNvPr>
            <p:cNvSpPr/>
            <p:nvPr/>
          </p:nvSpPr>
          <p:spPr>
            <a:xfrm>
              <a:off x="6290904" y="6426072"/>
              <a:ext cx="864783" cy="233995"/>
            </a:xfrm>
            <a:prstGeom prst="rect">
              <a:avLst/>
            </a:prstGeom>
            <a:solidFill>
              <a:srgbClr val="FFFFFF"/>
            </a:solidFill>
            <a:ln w="22225">
              <a:solidFill>
                <a:schemeClr val="tx2">
                  <a:lumMod val="50000"/>
                  <a:lumOff val="50000"/>
                </a:schemeClr>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Séminaire</a:t>
              </a:r>
            </a:p>
          </p:txBody>
        </p:sp>
        <p:sp>
          <p:nvSpPr>
            <p:cNvPr id="44" name="Forme libre : forme 43">
              <a:extLst>
                <a:ext uri="{FF2B5EF4-FFF2-40B4-BE49-F238E27FC236}">
                  <a16:creationId xmlns:a16="http://schemas.microsoft.com/office/drawing/2014/main" id="{A16592DB-2183-9067-52E9-0F9A48F918EC}"/>
                </a:ext>
              </a:extLst>
            </p:cNvPr>
            <p:cNvSpPr/>
            <p:nvPr/>
          </p:nvSpPr>
          <p:spPr>
            <a:xfrm>
              <a:off x="6723296" y="6295599"/>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grpSp>
      <p:grpSp>
        <p:nvGrpSpPr>
          <p:cNvPr id="13" name="Groupe 12">
            <a:extLst>
              <a:ext uri="{FF2B5EF4-FFF2-40B4-BE49-F238E27FC236}">
                <a16:creationId xmlns:a16="http://schemas.microsoft.com/office/drawing/2014/main" id="{EE7B71CA-DF66-090E-7DEC-8CAB24067F1E}"/>
              </a:ext>
            </a:extLst>
          </p:cNvPr>
          <p:cNvGrpSpPr/>
          <p:nvPr/>
        </p:nvGrpSpPr>
        <p:grpSpPr>
          <a:xfrm>
            <a:off x="7262073" y="6295599"/>
            <a:ext cx="864783" cy="364468"/>
            <a:chOff x="7373789" y="6295599"/>
            <a:chExt cx="864783" cy="364468"/>
          </a:xfrm>
        </p:grpSpPr>
        <p:sp>
          <p:nvSpPr>
            <p:cNvPr id="357" name="CustomShape 18">
              <a:extLst>
                <a:ext uri="{FF2B5EF4-FFF2-40B4-BE49-F238E27FC236}">
                  <a16:creationId xmlns:a16="http://schemas.microsoft.com/office/drawing/2014/main" id="{3DFDC0D5-4B2A-91C5-1C7D-3E4547C5A700}"/>
                </a:ext>
              </a:extLst>
            </p:cNvPr>
            <p:cNvSpPr/>
            <p:nvPr/>
          </p:nvSpPr>
          <p:spPr>
            <a:xfrm>
              <a:off x="7373789" y="6426072"/>
              <a:ext cx="864783" cy="233995"/>
            </a:xfrm>
            <a:prstGeom prst="rect">
              <a:avLst/>
            </a:prstGeom>
            <a:solidFill>
              <a:srgbClr val="FFFFFF"/>
            </a:solidFill>
            <a:ln w="22225">
              <a:solidFill>
                <a:schemeClr val="tx2">
                  <a:lumMod val="50000"/>
                  <a:lumOff val="50000"/>
                </a:schemeClr>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Séminaire</a:t>
              </a:r>
            </a:p>
          </p:txBody>
        </p:sp>
        <p:sp>
          <p:nvSpPr>
            <p:cNvPr id="358" name="Forme libre : forme 357">
              <a:extLst>
                <a:ext uri="{FF2B5EF4-FFF2-40B4-BE49-F238E27FC236}">
                  <a16:creationId xmlns:a16="http://schemas.microsoft.com/office/drawing/2014/main" id="{BDB2FB0C-9AB6-17E9-322A-54BFC783FF91}"/>
                </a:ext>
              </a:extLst>
            </p:cNvPr>
            <p:cNvSpPr/>
            <p:nvPr/>
          </p:nvSpPr>
          <p:spPr>
            <a:xfrm>
              <a:off x="7802371" y="6295599"/>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grpSp>
      <p:grpSp>
        <p:nvGrpSpPr>
          <p:cNvPr id="18" name="Groupe 17">
            <a:extLst>
              <a:ext uri="{FF2B5EF4-FFF2-40B4-BE49-F238E27FC236}">
                <a16:creationId xmlns:a16="http://schemas.microsoft.com/office/drawing/2014/main" id="{29CC9A74-5254-E73C-34BC-0F8B3C771440}"/>
              </a:ext>
            </a:extLst>
          </p:cNvPr>
          <p:cNvGrpSpPr/>
          <p:nvPr/>
        </p:nvGrpSpPr>
        <p:grpSpPr>
          <a:xfrm>
            <a:off x="8378022" y="6295599"/>
            <a:ext cx="864783" cy="364468"/>
            <a:chOff x="8378022" y="6295599"/>
            <a:chExt cx="864783" cy="364468"/>
          </a:xfrm>
        </p:grpSpPr>
        <p:sp>
          <p:nvSpPr>
            <p:cNvPr id="360" name="CustomShape 18">
              <a:extLst>
                <a:ext uri="{FF2B5EF4-FFF2-40B4-BE49-F238E27FC236}">
                  <a16:creationId xmlns:a16="http://schemas.microsoft.com/office/drawing/2014/main" id="{86795093-528D-1462-EAFB-B8D297B1786D}"/>
                </a:ext>
              </a:extLst>
            </p:cNvPr>
            <p:cNvSpPr/>
            <p:nvPr/>
          </p:nvSpPr>
          <p:spPr>
            <a:xfrm>
              <a:off x="8378022" y="6426072"/>
              <a:ext cx="864783" cy="233995"/>
            </a:xfrm>
            <a:prstGeom prst="rect">
              <a:avLst/>
            </a:prstGeom>
            <a:solidFill>
              <a:srgbClr val="FFFFFF"/>
            </a:solidFill>
            <a:ln w="22225">
              <a:solidFill>
                <a:schemeClr val="tx2">
                  <a:lumMod val="50000"/>
                  <a:lumOff val="50000"/>
                </a:schemeClr>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Séminaire</a:t>
              </a:r>
            </a:p>
          </p:txBody>
        </p:sp>
        <p:sp>
          <p:nvSpPr>
            <p:cNvPr id="361" name="Forme libre : forme 360">
              <a:extLst>
                <a:ext uri="{FF2B5EF4-FFF2-40B4-BE49-F238E27FC236}">
                  <a16:creationId xmlns:a16="http://schemas.microsoft.com/office/drawing/2014/main" id="{45DC4E92-2C37-9FEF-10B8-0DEE77681419}"/>
                </a:ext>
              </a:extLst>
            </p:cNvPr>
            <p:cNvSpPr/>
            <p:nvPr/>
          </p:nvSpPr>
          <p:spPr>
            <a:xfrm>
              <a:off x="8812866" y="6295599"/>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grpSp>
      <p:sp>
        <p:nvSpPr>
          <p:cNvPr id="21" name="CustomShape 3">
            <a:extLst>
              <a:ext uri="{FF2B5EF4-FFF2-40B4-BE49-F238E27FC236}">
                <a16:creationId xmlns:a16="http://schemas.microsoft.com/office/drawing/2014/main" id="{85310AE5-67AE-01B9-AA07-1522A65C3650}"/>
              </a:ext>
            </a:extLst>
          </p:cNvPr>
          <p:cNvSpPr/>
          <p:nvPr/>
        </p:nvSpPr>
        <p:spPr>
          <a:xfrm>
            <a:off x="693583" y="2612845"/>
            <a:ext cx="10872020" cy="1664071"/>
          </a:xfrm>
          <a:prstGeom prst="roundRect">
            <a:avLst>
              <a:gd name="adj" fmla="val 6278"/>
            </a:avLst>
          </a:prstGeom>
          <a:solidFill>
            <a:srgbClr val="FFFFFF"/>
          </a:solidFill>
          <a:ln w="38100">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p>
        </p:txBody>
      </p:sp>
      <p:sp>
        <p:nvSpPr>
          <p:cNvPr id="335" name="ZoneTexte 334">
            <a:extLst>
              <a:ext uri="{FF2B5EF4-FFF2-40B4-BE49-F238E27FC236}">
                <a16:creationId xmlns:a16="http://schemas.microsoft.com/office/drawing/2014/main" id="{821186A7-6795-F4D3-3066-A0FFA087C917}"/>
              </a:ext>
            </a:extLst>
          </p:cNvPr>
          <p:cNvSpPr txBox="1"/>
          <p:nvPr/>
        </p:nvSpPr>
        <p:spPr>
          <a:xfrm>
            <a:off x="3793341" y="2659206"/>
            <a:ext cx="5340550" cy="523220"/>
          </a:xfrm>
          <a:prstGeom prst="rect">
            <a:avLst/>
          </a:prstGeom>
          <a:noFill/>
        </p:spPr>
        <p:txBody>
          <a:bodyPr wrap="square" rtlCol="0">
            <a:spAutoFit/>
          </a:bodyPr>
          <a:lstStyle/>
          <a:p>
            <a:pPr algn="ctr"/>
            <a:r>
              <a:rPr lang="fr-BE" sz="1400" b="1" strike="noStrike" spc="-1" dirty="0">
                <a:solidFill>
                  <a:srgbClr val="BA249A"/>
                </a:solidFill>
                <a:latin typeface="Aptos"/>
              </a:rPr>
              <a:t>STRATÉGIES PÉDAGOGIQUES </a:t>
            </a:r>
            <a:r>
              <a:rPr lang="fr-BE" sz="1200" strike="noStrike" spc="-1" dirty="0">
                <a:solidFill>
                  <a:srgbClr val="BA249A"/>
                </a:solidFill>
                <a:latin typeface="Aptos"/>
              </a:rPr>
              <a:t>13 ECTS (5 HE - 8 ULiège)</a:t>
            </a:r>
            <a:endParaRPr lang="fr-BE" sz="1200" dirty="0">
              <a:solidFill>
                <a:srgbClr val="BA249A"/>
              </a:solidFill>
            </a:endParaRPr>
          </a:p>
          <a:p>
            <a:pPr algn="ctr">
              <a:lnSpc>
                <a:spcPct val="100000"/>
              </a:lnSpc>
            </a:pPr>
            <a:endParaRPr lang="fr-BE" sz="1400" dirty="0">
              <a:solidFill>
                <a:srgbClr val="BA249A"/>
              </a:solidFill>
            </a:endParaRPr>
          </a:p>
        </p:txBody>
      </p:sp>
      <p:sp>
        <p:nvSpPr>
          <p:cNvPr id="334" name="CustomShape 18">
            <a:extLst>
              <a:ext uri="{FF2B5EF4-FFF2-40B4-BE49-F238E27FC236}">
                <a16:creationId xmlns:a16="http://schemas.microsoft.com/office/drawing/2014/main" id="{10A2E3B2-8A8E-7BB0-8D10-745D56B71335}"/>
              </a:ext>
            </a:extLst>
          </p:cNvPr>
          <p:cNvSpPr/>
          <p:nvPr/>
        </p:nvSpPr>
        <p:spPr>
          <a:xfrm>
            <a:off x="859737" y="3089083"/>
            <a:ext cx="5349320" cy="579218"/>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177800" indent="-176213" algn="just">
              <a:lnSpc>
                <a:spcPct val="107000"/>
              </a:lnSpc>
              <a:buClr>
                <a:srgbClr val="000000"/>
              </a:buClr>
              <a:buSzPct val="100000"/>
              <a:buFont typeface="Arial" panose="020B0604020202020204" pitchFamily="34" charset="0"/>
              <a:buChar char="•"/>
            </a:pPr>
            <a:r>
              <a:rPr lang="fr-BE" sz="1000" i="1" spc="-1" dirty="0">
                <a:solidFill>
                  <a:srgbClr val="000000"/>
                </a:solidFill>
                <a:latin typeface="Aptos"/>
              </a:rPr>
              <a:t>Pédagogie pour adultes </a:t>
            </a:r>
            <a:r>
              <a:rPr lang="fr-BE" sz="1000" spc="-1" dirty="0">
                <a:solidFill>
                  <a:srgbClr val="000000"/>
                </a:solidFill>
                <a:latin typeface="Aptos"/>
              </a:rPr>
              <a:t>(Q1 - 2 ECTS) </a:t>
            </a:r>
            <a:endParaRPr lang="fr-FR" sz="1000" spc="-1" dirty="0">
              <a:solidFill>
                <a:srgbClr val="000000"/>
              </a:solidFill>
              <a:latin typeface="Aptos"/>
            </a:endParaRPr>
          </a:p>
          <a:p>
            <a:pPr marL="177800" indent="-176213">
              <a:lnSpc>
                <a:spcPct val="107000"/>
              </a:lnSpc>
              <a:buClr>
                <a:srgbClr val="000000"/>
              </a:buClr>
              <a:buFont typeface="Arial" panose="020B0604020202020204" pitchFamily="34" charset="0"/>
              <a:buChar char="•"/>
            </a:pPr>
            <a:r>
              <a:rPr lang="fr-BE" sz="1000" i="1" spc="-1" dirty="0">
                <a:solidFill>
                  <a:srgbClr val="000000"/>
                </a:solidFill>
                <a:latin typeface="Aptos"/>
              </a:rPr>
              <a:t>Conception et mise en œuvre de dispositifs de formation dans l’enseignement supérieur </a:t>
            </a:r>
            <a:r>
              <a:rPr lang="fr-BE" sz="1000" spc="-1" dirty="0">
                <a:solidFill>
                  <a:srgbClr val="000000"/>
                </a:solidFill>
                <a:latin typeface="Aptos"/>
              </a:rPr>
              <a:t>(Q1 - 5 ECTS) </a:t>
            </a:r>
            <a:endParaRPr lang="fr-FR" sz="1000" spc="-1" dirty="0">
              <a:solidFill>
                <a:srgbClr val="BA249A"/>
              </a:solidFill>
              <a:latin typeface="Aptos"/>
            </a:endParaRPr>
          </a:p>
        </p:txBody>
      </p:sp>
      <p:sp>
        <p:nvSpPr>
          <p:cNvPr id="338" name="CustomShape 18">
            <a:extLst>
              <a:ext uri="{FF2B5EF4-FFF2-40B4-BE49-F238E27FC236}">
                <a16:creationId xmlns:a16="http://schemas.microsoft.com/office/drawing/2014/main" id="{5729078E-9F24-B680-7D77-9533B3278F5B}"/>
              </a:ext>
            </a:extLst>
          </p:cNvPr>
          <p:cNvSpPr/>
          <p:nvPr/>
        </p:nvSpPr>
        <p:spPr>
          <a:xfrm>
            <a:off x="845383" y="2882606"/>
            <a:ext cx="5349320" cy="257848"/>
          </a:xfrm>
          <a:prstGeom prst="rect">
            <a:avLst/>
          </a:prstGeom>
          <a:noFill/>
          <a:ln w="3810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360" algn="just">
              <a:lnSpc>
                <a:spcPct val="107000"/>
              </a:lnSpc>
              <a:buClr>
                <a:srgbClr val="000000"/>
              </a:buClr>
            </a:pPr>
            <a:r>
              <a:rPr lang="fr-FR" sz="1050" b="1" i="1" spc="-1" dirty="0">
                <a:solidFill>
                  <a:srgbClr val="000000"/>
                </a:solidFill>
                <a:latin typeface="Aptos"/>
              </a:rPr>
              <a:t>Stratégies pédagogiques</a:t>
            </a:r>
            <a:r>
              <a:rPr lang="fr-GB" sz="1050" b="1" i="1" spc="-1" dirty="0">
                <a:solidFill>
                  <a:srgbClr val="000000"/>
                </a:solidFill>
                <a:latin typeface="Aptos"/>
              </a:rPr>
              <a:t> </a:t>
            </a:r>
            <a:r>
              <a:rPr lang="fr-BE" sz="1050" b="1" spc="-1" dirty="0">
                <a:solidFill>
                  <a:srgbClr val="000000"/>
                </a:solidFill>
                <a:latin typeface="Aptos"/>
              </a:rPr>
              <a:t>(Q1 - 7 ECTS)</a:t>
            </a:r>
            <a:endParaRPr lang="fr-FR" sz="1000" spc="-1" dirty="0">
              <a:solidFill>
                <a:srgbClr val="BA249A"/>
              </a:solidFill>
              <a:latin typeface="Aptos"/>
            </a:endParaRPr>
          </a:p>
        </p:txBody>
      </p:sp>
      <p:sp>
        <p:nvSpPr>
          <p:cNvPr id="336" name="CustomShape 18">
            <a:extLst>
              <a:ext uri="{FF2B5EF4-FFF2-40B4-BE49-F238E27FC236}">
                <a16:creationId xmlns:a16="http://schemas.microsoft.com/office/drawing/2014/main" id="{92A0523C-4910-A9B6-EC8F-A830E4712A03}"/>
              </a:ext>
            </a:extLst>
          </p:cNvPr>
          <p:cNvSpPr/>
          <p:nvPr/>
        </p:nvSpPr>
        <p:spPr>
          <a:xfrm>
            <a:off x="4012910" y="3477803"/>
            <a:ext cx="6692012" cy="449760"/>
          </a:xfrm>
          <a:prstGeom prst="rect">
            <a:avLst/>
          </a:prstGeom>
          <a:noFill/>
          <a:ln w="22225">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173037" indent="-171450">
              <a:lnSpc>
                <a:spcPct val="107000"/>
              </a:lnSpc>
              <a:buClr>
                <a:srgbClr val="000000"/>
              </a:buClr>
              <a:buFont typeface="Arial" panose="020B0604020202020204" pitchFamily="34" charset="0"/>
              <a:buChar char="•"/>
              <a:tabLst>
                <a:tab pos="457200" algn="l"/>
              </a:tabLst>
            </a:pPr>
            <a:r>
              <a:rPr lang="fr-FR" sz="1000" i="1" spc="-1" dirty="0">
                <a:solidFill>
                  <a:srgbClr val="BA249A"/>
                </a:solidFill>
                <a:latin typeface="Aptos"/>
              </a:rPr>
              <a:t>Stage "stratégies pédagogiques</a:t>
            </a:r>
            <a:r>
              <a:rPr lang="fr-FR" sz="1000" b="1" spc="-1" dirty="0">
                <a:solidFill>
                  <a:srgbClr val="BA249A"/>
                </a:solidFill>
                <a:latin typeface="Aptos"/>
              </a:rPr>
              <a:t>" </a:t>
            </a:r>
            <a:r>
              <a:rPr lang="fr-FR" sz="1000" spc="-1" dirty="0">
                <a:solidFill>
                  <a:srgbClr val="BA249A"/>
                </a:solidFill>
                <a:latin typeface="Aptos"/>
              </a:rPr>
              <a:t>(TA - 6 ECTS - 5HE / 1 ULiège - </a:t>
            </a:r>
            <a:r>
              <a:rPr lang="fr-BE" sz="1000" spc="-1" dirty="0">
                <a:solidFill>
                  <a:srgbClr val="BA249A"/>
                </a:solidFill>
                <a:latin typeface="Aptos"/>
              </a:rPr>
              <a:t>40h dispensées en HE)</a:t>
            </a:r>
            <a:endParaRPr lang="fr-BE" sz="600" spc="-1" dirty="0">
              <a:solidFill>
                <a:srgbClr val="BA249A"/>
              </a:solidFill>
              <a:latin typeface="Aptos"/>
            </a:endParaRPr>
          </a:p>
          <a:p>
            <a:pPr marL="177800" indent="-176213" algn="ctr">
              <a:lnSpc>
                <a:spcPct val="107000"/>
              </a:lnSpc>
              <a:buClr>
                <a:srgbClr val="000000"/>
              </a:buClr>
              <a:buFont typeface="Arial" panose="020B0604020202020204" pitchFamily="34" charset="0"/>
              <a:buChar char="•"/>
              <a:tabLst>
                <a:tab pos="457200" algn="l"/>
              </a:tabLst>
            </a:pPr>
            <a:endParaRPr lang="fr-BE" sz="600" spc="-1" dirty="0">
              <a:solidFill>
                <a:srgbClr val="BA249A"/>
              </a:solidFill>
              <a:latin typeface="Aptos"/>
            </a:endParaRPr>
          </a:p>
          <a:p>
            <a:pPr marL="177800" indent="-176213" algn="ctr">
              <a:lnSpc>
                <a:spcPct val="107000"/>
              </a:lnSpc>
              <a:buClr>
                <a:srgbClr val="000000"/>
              </a:buClr>
              <a:buFont typeface="Arial" panose="020B0604020202020204" pitchFamily="34" charset="0"/>
              <a:buChar char="•"/>
              <a:tabLst>
                <a:tab pos="457200" algn="l"/>
              </a:tabLst>
            </a:pPr>
            <a:r>
              <a:rPr lang="fr-BE" sz="600" spc="-1" dirty="0">
                <a:solidFill>
                  <a:srgbClr val="BA249A"/>
                </a:solidFill>
                <a:latin typeface="Aptos"/>
              </a:rPr>
              <a:t> </a:t>
            </a:r>
          </a:p>
        </p:txBody>
      </p:sp>
      <p:graphicFrame>
        <p:nvGraphicFramePr>
          <p:cNvPr id="337" name="Tableau 336">
            <a:extLst>
              <a:ext uri="{FF2B5EF4-FFF2-40B4-BE49-F238E27FC236}">
                <a16:creationId xmlns:a16="http://schemas.microsoft.com/office/drawing/2014/main" id="{32DA471C-A6AF-2FDB-5F31-BB3D1B54EEAB}"/>
              </a:ext>
            </a:extLst>
          </p:cNvPr>
          <p:cNvGraphicFramePr>
            <a:graphicFrameLocks noGrp="1"/>
          </p:cNvGraphicFramePr>
          <p:nvPr/>
        </p:nvGraphicFramePr>
        <p:xfrm>
          <a:off x="1471490" y="3725417"/>
          <a:ext cx="10026927" cy="293409"/>
        </p:xfrm>
        <a:graphic>
          <a:graphicData uri="http://schemas.openxmlformats.org/drawingml/2006/table">
            <a:tbl>
              <a:tblPr firstRow="1" bandRow="1">
                <a:tableStyleId>{5C22544A-7EE6-4342-B048-85BDC9FD1C3A}</a:tableStyleId>
              </a:tblPr>
              <a:tblGrid>
                <a:gridCol w="1253365">
                  <a:extLst>
                    <a:ext uri="{9D8B030D-6E8A-4147-A177-3AD203B41FA5}">
                      <a16:colId xmlns:a16="http://schemas.microsoft.com/office/drawing/2014/main" val="2877434209"/>
                    </a:ext>
                  </a:extLst>
                </a:gridCol>
                <a:gridCol w="3760097">
                  <a:extLst>
                    <a:ext uri="{9D8B030D-6E8A-4147-A177-3AD203B41FA5}">
                      <a16:colId xmlns:a16="http://schemas.microsoft.com/office/drawing/2014/main" val="1563023848"/>
                    </a:ext>
                  </a:extLst>
                </a:gridCol>
                <a:gridCol w="5013465">
                  <a:extLst>
                    <a:ext uri="{9D8B030D-6E8A-4147-A177-3AD203B41FA5}">
                      <a16:colId xmlns:a16="http://schemas.microsoft.com/office/drawing/2014/main" val="111506876"/>
                    </a:ext>
                  </a:extLst>
                </a:gridCol>
              </a:tblGrid>
              <a:tr h="293409">
                <a:tc>
                  <a:txBody>
                    <a:bodyPr/>
                    <a:lstStyle/>
                    <a:p>
                      <a:pPr algn="ctr"/>
                      <a:r>
                        <a:rPr lang="fr-BE" sz="1000" b="0" dirty="0">
                          <a:solidFill>
                            <a:schemeClr val="bg1"/>
                          </a:solidFill>
                        </a:rPr>
                        <a:t>(min 5h )</a:t>
                      </a:r>
                    </a:p>
                  </a:txBody>
                  <a:tcPr anchor="ctr">
                    <a:lnL w="12700" cap="flat" cmpd="sng" algn="ctr">
                      <a:solidFill>
                        <a:srgbClr val="BA249A"/>
                      </a:solidFill>
                      <a:prstDash val="solid"/>
                      <a:round/>
                      <a:headEnd type="none" w="med" len="med"/>
                      <a:tailEnd type="none" w="med" len="med"/>
                    </a:lnL>
                    <a:lnR w="28575" cap="flat" cmpd="sng" algn="ctr">
                      <a:solidFill>
                        <a:srgbClr val="BA249A"/>
                      </a:solidFill>
                      <a:prstDash val="sysDot"/>
                      <a:round/>
                      <a:headEnd type="none" w="med" len="med"/>
                      <a:tailEnd type="none" w="med" len="med"/>
                    </a:lnR>
                    <a:lnT w="12700" cap="flat" cmpd="sng" algn="ctr">
                      <a:solidFill>
                        <a:srgbClr val="BA249A"/>
                      </a:solidFill>
                      <a:prstDash val="solid"/>
                      <a:round/>
                      <a:headEnd type="none" w="med" len="med"/>
                      <a:tailEnd type="none" w="med" len="med"/>
                    </a:lnT>
                    <a:lnB w="12700" cap="flat" cmpd="sng" algn="ctr">
                      <a:solidFill>
                        <a:srgbClr val="BA249A"/>
                      </a:solidFill>
                      <a:prstDash val="solid"/>
                      <a:round/>
                      <a:headEnd type="none" w="med" len="med"/>
                      <a:tailEnd type="none" w="med" len="med"/>
                    </a:lnB>
                    <a:lnTlToBr w="12700" cmpd="sng">
                      <a:noFill/>
                      <a:prstDash val="solid"/>
                    </a:lnTlToBr>
                    <a:lnBlToTr w="12700" cmpd="sng">
                      <a:noFill/>
                      <a:prstDash val="solid"/>
                    </a:lnBlToTr>
                    <a:solidFill>
                      <a:srgbClr val="E472C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000" b="1" dirty="0">
                          <a:solidFill>
                            <a:srgbClr val="BA249A"/>
                          </a:solidFill>
                        </a:rPr>
                        <a:t>    Observation 20h</a:t>
                      </a:r>
                    </a:p>
                  </a:txBody>
                  <a:tcPr anchor="ctr">
                    <a:lnL w="28575" cap="flat" cmpd="sng" algn="ctr">
                      <a:solidFill>
                        <a:srgbClr val="BA249A"/>
                      </a:solidFill>
                      <a:prstDash val="sysDot"/>
                      <a:round/>
                      <a:headEnd type="none" w="med" len="med"/>
                      <a:tailEnd type="none" w="med" len="med"/>
                    </a:lnL>
                    <a:lnR w="28575" cap="flat" cmpd="sng" algn="ctr">
                      <a:solidFill>
                        <a:srgbClr val="BA249A"/>
                      </a:solidFill>
                      <a:prstDash val="solid"/>
                      <a:round/>
                      <a:headEnd type="none" w="med" len="med"/>
                      <a:tailEnd type="none" w="med" len="med"/>
                    </a:lnR>
                    <a:lnT w="12700" cap="flat" cmpd="sng" algn="ctr">
                      <a:solidFill>
                        <a:srgbClr val="BA249A"/>
                      </a:solidFill>
                      <a:prstDash val="solid"/>
                      <a:round/>
                      <a:headEnd type="none" w="med" len="med"/>
                      <a:tailEnd type="none" w="med" len="med"/>
                    </a:lnT>
                    <a:lnB w="12700" cap="flat" cmpd="sng" algn="ctr">
                      <a:solidFill>
                        <a:srgbClr val="BA249A"/>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000" b="1" dirty="0">
                          <a:solidFill>
                            <a:srgbClr val="BA249A"/>
                          </a:solidFill>
                        </a:rPr>
                        <a:t>Expérimentation 20h (min. 10h)</a:t>
                      </a:r>
                    </a:p>
                  </a:txBody>
                  <a:tcPr anchor="ctr">
                    <a:lnL w="28575" cap="flat" cmpd="sng" algn="ctr">
                      <a:solidFill>
                        <a:srgbClr val="BA249A"/>
                      </a:solidFill>
                      <a:prstDash val="solid"/>
                      <a:round/>
                      <a:headEnd type="none" w="med" len="med"/>
                      <a:tailEnd type="none" w="med" len="med"/>
                    </a:lnL>
                    <a:lnR w="12700" cap="flat" cmpd="sng" algn="ctr">
                      <a:solidFill>
                        <a:srgbClr val="BA249A"/>
                      </a:solidFill>
                      <a:prstDash val="solid"/>
                      <a:round/>
                      <a:headEnd type="none" w="med" len="med"/>
                      <a:tailEnd type="none" w="med" len="med"/>
                    </a:lnR>
                    <a:lnT w="12700" cap="flat" cmpd="sng" algn="ctr">
                      <a:solidFill>
                        <a:srgbClr val="BA249A"/>
                      </a:solidFill>
                      <a:prstDash val="solid"/>
                      <a:round/>
                      <a:headEnd type="none" w="med" len="med"/>
                      <a:tailEnd type="none" w="med" len="med"/>
                    </a:lnT>
                    <a:lnB w="12700" cap="flat" cmpd="sng" algn="ctr">
                      <a:solidFill>
                        <a:srgbClr val="BA249A"/>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84023579"/>
                  </a:ext>
                </a:extLst>
              </a:tr>
            </a:tbl>
          </a:graphicData>
        </a:graphic>
      </p:graphicFrame>
      <p:grpSp>
        <p:nvGrpSpPr>
          <p:cNvPr id="374" name="Groupe 373">
            <a:extLst>
              <a:ext uri="{FF2B5EF4-FFF2-40B4-BE49-F238E27FC236}">
                <a16:creationId xmlns:a16="http://schemas.microsoft.com/office/drawing/2014/main" id="{23024495-4F50-A378-5A7F-3FA639B6759B}"/>
              </a:ext>
            </a:extLst>
          </p:cNvPr>
          <p:cNvGrpSpPr/>
          <p:nvPr/>
        </p:nvGrpSpPr>
        <p:grpSpPr>
          <a:xfrm>
            <a:off x="772522" y="4025563"/>
            <a:ext cx="1447415" cy="378714"/>
            <a:chOff x="4473071" y="5264938"/>
            <a:chExt cx="925659" cy="378714"/>
          </a:xfrm>
        </p:grpSpPr>
        <p:sp>
          <p:nvSpPr>
            <p:cNvPr id="347" name="CustomShape 18">
              <a:extLst>
                <a:ext uri="{FF2B5EF4-FFF2-40B4-BE49-F238E27FC236}">
                  <a16:creationId xmlns:a16="http://schemas.microsoft.com/office/drawing/2014/main" id="{0DB61542-5CCC-756D-78EA-E3065BCC483A}"/>
                </a:ext>
              </a:extLst>
            </p:cNvPr>
            <p:cNvSpPr/>
            <p:nvPr/>
          </p:nvSpPr>
          <p:spPr>
            <a:xfrm>
              <a:off x="4473071" y="5409657"/>
              <a:ext cx="925659" cy="233995"/>
            </a:xfrm>
            <a:prstGeom prst="rect">
              <a:avLst/>
            </a:prstGeom>
            <a:solidFill>
              <a:srgbClr val="FFFFFF"/>
            </a:solidFill>
            <a:ln w="22225">
              <a:solidFill>
                <a:srgbClr val="BA249A"/>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marL="360" algn="ctr">
                <a:lnSpc>
                  <a:spcPct val="107000"/>
                </a:lnSpc>
                <a:buClr>
                  <a:srgbClr val="000000"/>
                </a:buClr>
              </a:pPr>
              <a:r>
                <a:rPr lang="fr-BE" sz="900" spc="-1" dirty="0">
                  <a:solidFill>
                    <a:srgbClr val="000000"/>
                  </a:solidFill>
                  <a:latin typeface="Aptos"/>
                </a:rPr>
                <a:t>Rencontre MS</a:t>
              </a:r>
            </a:p>
          </p:txBody>
        </p:sp>
        <p:sp>
          <p:nvSpPr>
            <p:cNvPr id="348" name="Forme libre : forme 347">
              <a:extLst>
                <a:ext uri="{FF2B5EF4-FFF2-40B4-BE49-F238E27FC236}">
                  <a16:creationId xmlns:a16="http://schemas.microsoft.com/office/drawing/2014/main" id="{FAE65F54-1F5B-17BC-2DAC-3F2BB6ACD3E4}"/>
                </a:ext>
              </a:extLst>
            </p:cNvPr>
            <p:cNvSpPr/>
            <p:nvPr/>
          </p:nvSpPr>
          <p:spPr>
            <a:xfrm>
              <a:off x="4931243" y="5264938"/>
              <a:ext cx="45719" cy="137403"/>
            </a:xfrm>
            <a:custGeom>
              <a:avLst/>
              <a:gdLst>
                <a:gd name="connsiteX0" fmla="*/ 0 w 0"/>
                <a:gd name="connsiteY0" fmla="*/ 1032095 h 1032095"/>
                <a:gd name="connsiteX1" fmla="*/ 0 w 0"/>
                <a:gd name="connsiteY1" fmla="*/ 0 h 1032095"/>
              </a:gdLst>
              <a:ahLst/>
              <a:cxnLst>
                <a:cxn ang="0">
                  <a:pos x="connsiteX0" y="connsiteY0"/>
                </a:cxn>
                <a:cxn ang="0">
                  <a:pos x="connsiteX1" y="connsiteY1"/>
                </a:cxn>
              </a:cxnLst>
              <a:rect l="l" t="t" r="r" b="b"/>
              <a:pathLst>
                <a:path h="1032095">
                  <a:moveTo>
                    <a:pt x="0" y="1032095"/>
                  </a:moveTo>
                  <a:lnTo>
                    <a:pt x="0" y="0"/>
                  </a:lnTo>
                </a:path>
              </a:pathLst>
            </a:custGeom>
            <a:noFill/>
            <a:ln w="28575">
              <a:solidFill>
                <a:srgbClr val="BA249A"/>
              </a:solidFill>
            </a:ln>
          </p:spPr>
          <p:style>
            <a:lnRef idx="2">
              <a:schemeClr val="accent1">
                <a:shade val="50000"/>
              </a:schemeClr>
            </a:lnRef>
            <a:fillRef idx="1">
              <a:schemeClr val="accent1"/>
            </a:fillRef>
            <a:effectRef idx="0">
              <a:schemeClr val="accent1"/>
            </a:effectRef>
            <a:fontRef idx="minor"/>
          </p:style>
          <p:txBody>
            <a:bodyPr/>
            <a:lstStyle/>
            <a:p>
              <a:endParaRPr lang="fr-BE">
                <a:solidFill>
                  <a:schemeClr val="tx1"/>
                </a:solidFill>
              </a:endParaRPr>
            </a:p>
          </p:txBody>
        </p:sp>
      </p:grpSp>
    </p:spTree>
    <p:extLst>
      <p:ext uri="{BB962C8B-B14F-4D97-AF65-F5344CB8AC3E}">
        <p14:creationId xmlns:p14="http://schemas.microsoft.com/office/powerpoint/2010/main" val="52547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775EBD-8932-CDE0-C062-A4FFA2122561}"/>
              </a:ext>
            </a:extLst>
          </p:cNvPr>
          <p:cNvSpPr>
            <a:spLocks noGrp="1"/>
          </p:cNvSpPr>
          <p:nvPr>
            <p:ph idx="1"/>
          </p:nvPr>
        </p:nvSpPr>
        <p:spPr>
          <a:xfrm>
            <a:off x="871457" y="1168400"/>
            <a:ext cx="9029700" cy="5232400"/>
          </a:xfrm>
        </p:spPr>
        <p:txBody>
          <a:bodyPr>
            <a:normAutofit lnSpcReduction="10000"/>
          </a:bodyPr>
          <a:lstStyle/>
          <a:p>
            <a:pPr marL="457200" lvl="1" indent="0">
              <a:buNone/>
            </a:pPr>
            <a:endParaRPr lang="fr-BE" spc="-1" dirty="0">
              <a:latin typeface="Calibri"/>
            </a:endParaRPr>
          </a:p>
          <a:p>
            <a:pPr lvl="1">
              <a:buFont typeface="Wingdings" panose="05000000000000000000" pitchFamily="2" charset="2"/>
              <a:buChar char="Ø"/>
            </a:pPr>
            <a:r>
              <a:rPr lang="fr-BE" spc="-1" dirty="0">
                <a:latin typeface="Calibri"/>
              </a:rPr>
              <a:t> </a:t>
            </a:r>
            <a:r>
              <a:rPr lang="fr-GB" spc="-1" dirty="0">
                <a:latin typeface="Calibri"/>
              </a:rPr>
              <a:t>H</a:t>
            </a:r>
            <a:r>
              <a:rPr lang="fr-GB" sz="2400" spc="-1" dirty="0">
                <a:latin typeface="Calibri"/>
              </a:rPr>
              <a:t>oraire (décalé): 18h - 21h en semaine </a:t>
            </a:r>
            <a:br>
              <a:rPr lang="fr-GB" sz="2400" spc="-1" dirty="0">
                <a:latin typeface="Calibri"/>
              </a:rPr>
            </a:br>
            <a:r>
              <a:rPr lang="fr-GB" sz="2400" spc="-1" dirty="0">
                <a:latin typeface="Calibri"/>
              </a:rPr>
              <a:t>(exception : 2 samedis au Q1)</a:t>
            </a:r>
          </a:p>
          <a:p>
            <a:pPr lvl="1">
              <a:buFont typeface="Wingdings" panose="05000000000000000000" pitchFamily="2" charset="2"/>
              <a:buChar char="Ø"/>
            </a:pPr>
            <a:endParaRPr lang="fr-GB" sz="2400" spc="-1" dirty="0">
              <a:latin typeface="Calibri"/>
            </a:endParaRPr>
          </a:p>
          <a:p>
            <a:pPr lvl="1">
              <a:buFont typeface="Wingdings" panose="05000000000000000000" pitchFamily="2" charset="2"/>
              <a:buChar char="Ø"/>
            </a:pPr>
            <a:r>
              <a:rPr lang="fr-GB" sz="2400" spc="-1" dirty="0">
                <a:latin typeface="Calibri"/>
              </a:rPr>
              <a:t>Premier cours la semaine </a:t>
            </a:r>
            <a:r>
              <a:rPr lang="fr-GB" sz="2400" spc="-1">
                <a:latin typeface="Calibri"/>
              </a:rPr>
              <a:t>du </a:t>
            </a:r>
            <a:r>
              <a:rPr lang="fr-BE" spc="-1" dirty="0">
                <a:latin typeface="Calibri"/>
              </a:rPr>
              <a:t>14</a:t>
            </a:r>
            <a:r>
              <a:rPr lang="fr-GB" sz="2400" spc="-1">
                <a:latin typeface="Calibri"/>
              </a:rPr>
              <a:t> </a:t>
            </a:r>
            <a:r>
              <a:rPr lang="fr-GB" sz="2400" spc="-1" dirty="0">
                <a:latin typeface="Calibri"/>
              </a:rPr>
              <a:t>septembre</a:t>
            </a:r>
          </a:p>
          <a:p>
            <a:pPr lvl="1">
              <a:buFont typeface="Wingdings" panose="05000000000000000000" pitchFamily="2" charset="2"/>
              <a:buChar char="Ø"/>
            </a:pPr>
            <a:endParaRPr lang="fr-GB" spc="-1" dirty="0">
              <a:latin typeface="Calibri"/>
            </a:endParaRPr>
          </a:p>
          <a:p>
            <a:pPr lvl="1">
              <a:buFont typeface="Wingdings" panose="05000000000000000000" pitchFamily="2" charset="2"/>
              <a:buChar char="Ø"/>
            </a:pPr>
            <a:r>
              <a:rPr lang="fr-GB" sz="2400" spc="-1" dirty="0">
                <a:latin typeface="Calibri"/>
              </a:rPr>
              <a:t> Lieux : locaux ULiège Sart-Tilman / Place du XX Août selon les cours</a:t>
            </a:r>
          </a:p>
          <a:p>
            <a:pPr lvl="1">
              <a:buFont typeface="Wingdings" panose="05000000000000000000" pitchFamily="2" charset="2"/>
              <a:buChar char="Ø"/>
            </a:pPr>
            <a:endParaRPr lang="fr-GB" sz="2400" spc="-1" dirty="0">
              <a:latin typeface="Calibri"/>
            </a:endParaRPr>
          </a:p>
          <a:p>
            <a:pPr lvl="1">
              <a:buFont typeface="Wingdings" panose="05000000000000000000" pitchFamily="2" charset="2"/>
              <a:buChar char="Ø"/>
            </a:pPr>
            <a:r>
              <a:rPr lang="fr-GB" spc="-1" dirty="0">
                <a:latin typeface="Calibri"/>
              </a:rPr>
              <a:t> </a:t>
            </a:r>
            <a:r>
              <a:rPr lang="fr-GB" sz="2400" spc="-1" dirty="0">
                <a:latin typeface="Calibri"/>
              </a:rPr>
              <a:t>Possibilité d’étalement sur 2 ans</a:t>
            </a:r>
            <a:br>
              <a:rPr lang="fr-GB" sz="2400" spc="-1" dirty="0">
                <a:latin typeface="Calibri"/>
              </a:rPr>
            </a:br>
            <a:endParaRPr lang="fr-GB" spc="-1" dirty="0">
              <a:latin typeface="Calibri"/>
            </a:endParaRPr>
          </a:p>
          <a:p>
            <a:pPr lvl="1">
              <a:buFont typeface="Wingdings" panose="05000000000000000000" pitchFamily="2" charset="2"/>
              <a:buChar char="Ø"/>
            </a:pPr>
            <a:r>
              <a:rPr lang="fr-GB" sz="2400" spc="-1" dirty="0">
                <a:latin typeface="Calibri"/>
                <a:sym typeface="Wingdings" pitchFamily="2" charset="2"/>
              </a:rPr>
              <a:t>Engagements </a:t>
            </a:r>
            <a:r>
              <a:rPr lang="fr-GB" sz="2400" spc="-1">
                <a:latin typeface="Calibri"/>
                <a:sym typeface="Wingdings" pitchFamily="2" charset="2"/>
              </a:rPr>
              <a:t>pédagogiques disponibles</a:t>
            </a:r>
            <a:endParaRPr lang="fr-GB" sz="2400" spc="-1" dirty="0">
              <a:latin typeface="Calibri"/>
              <a:sym typeface="Wingdings" pitchFamily="2" charset="2"/>
            </a:endParaRPr>
          </a:p>
          <a:p>
            <a:pPr lvl="1">
              <a:buFont typeface="Wingdings" panose="05000000000000000000" pitchFamily="2" charset="2"/>
              <a:buChar char="Ø"/>
            </a:pPr>
            <a:endParaRPr lang="fr-GB" sz="2400" spc="-1" dirty="0">
              <a:latin typeface="Calibri"/>
              <a:sym typeface="Wingdings" pitchFamily="2" charset="2"/>
            </a:endParaRPr>
          </a:p>
          <a:p>
            <a:pPr lvl="1">
              <a:buFont typeface="Wingdings" panose="05000000000000000000" pitchFamily="2" charset="2"/>
              <a:buChar char="Ø"/>
            </a:pPr>
            <a:r>
              <a:rPr lang="fr-GB" sz="2400" spc="-1" dirty="0">
                <a:latin typeface="Calibri"/>
                <a:sym typeface="Wingdings" pitchFamily="2" charset="2"/>
              </a:rPr>
              <a:t>Période et clôture des inscriptions (si titre requis) </a:t>
            </a:r>
            <a:endParaRPr lang="fr-BE" sz="2400" spc="-1" dirty="0">
              <a:latin typeface="Calibri"/>
            </a:endParaRPr>
          </a:p>
          <a:p>
            <a:pPr marL="457200" lvl="1" indent="0">
              <a:buNone/>
            </a:pPr>
            <a:endParaRPr lang="fr-BE" sz="2200" dirty="0"/>
          </a:p>
        </p:txBody>
      </p:sp>
      <p:sp>
        <p:nvSpPr>
          <p:cNvPr id="9" name="Forme libre : forme 8">
            <a:extLst>
              <a:ext uri="{FF2B5EF4-FFF2-40B4-BE49-F238E27FC236}">
                <a16:creationId xmlns:a16="http://schemas.microsoft.com/office/drawing/2014/main" id="{C4F4D7D8-980A-71E2-29A5-2E0AB30891F8}"/>
              </a:ext>
            </a:extLst>
          </p:cNvPr>
          <p:cNvSpPr/>
          <p:nvPr/>
        </p:nvSpPr>
        <p:spPr>
          <a:xfrm flipH="1">
            <a:off x="376081" y="288662"/>
            <a:ext cx="747919" cy="748254"/>
          </a:xfrm>
          <a:custGeom>
            <a:avLst/>
            <a:gdLst>
              <a:gd name="connsiteX0" fmla="*/ 276447 w 747919"/>
              <a:gd name="connsiteY0" fmla="*/ 552842 h 748254"/>
              <a:gd name="connsiteX1" fmla="*/ 464870 w 747919"/>
              <a:gd name="connsiteY1" fmla="*/ 478680 h 748254"/>
              <a:gd name="connsiteX2" fmla="*/ 504504 w 747919"/>
              <a:gd name="connsiteY2" fmla="*/ 518313 h 748254"/>
              <a:gd name="connsiteX3" fmla="*/ 489492 w 747919"/>
              <a:gd name="connsiteY3" fmla="*/ 555461 h 748254"/>
              <a:gd name="connsiteX4" fmla="*/ 504437 w 747919"/>
              <a:gd name="connsiteY4" fmla="*/ 598895 h 748254"/>
              <a:gd name="connsiteX5" fmla="*/ 638330 w 747919"/>
              <a:gd name="connsiteY5" fmla="*/ 733007 h 748254"/>
              <a:gd name="connsiteX6" fmla="*/ 676516 w 747919"/>
              <a:gd name="connsiteY6" fmla="*/ 748247 h 748254"/>
              <a:gd name="connsiteX7" fmla="*/ 747591 w 747919"/>
              <a:gd name="connsiteY7" fmla="*/ 682429 h 748254"/>
              <a:gd name="connsiteX8" fmla="*/ 732646 w 747919"/>
              <a:gd name="connsiteY8" fmla="*/ 638995 h 748254"/>
              <a:gd name="connsiteX9" fmla="*/ 598754 w 747919"/>
              <a:gd name="connsiteY9" fmla="*/ 504759 h 748254"/>
              <a:gd name="connsiteX10" fmla="*/ 517982 w 747919"/>
              <a:gd name="connsiteY10" fmla="*/ 504759 h 748254"/>
              <a:gd name="connsiteX11" fmla="*/ 478339 w 747919"/>
              <a:gd name="connsiteY11" fmla="*/ 465116 h 748254"/>
              <a:gd name="connsiteX12" fmla="*/ 465116 w 747919"/>
              <a:gd name="connsiteY12" fmla="*/ 74456 h 748254"/>
              <a:gd name="connsiteX13" fmla="*/ 74457 w 747919"/>
              <a:gd name="connsiteY13" fmla="*/ 87679 h 748254"/>
              <a:gd name="connsiteX14" fmla="*/ 87678 w 747919"/>
              <a:gd name="connsiteY14" fmla="*/ 478339 h 748254"/>
              <a:gd name="connsiteX15" fmla="*/ 276409 w 747919"/>
              <a:gd name="connsiteY15" fmla="*/ 552794 h 748254"/>
              <a:gd name="connsiteX16" fmla="*/ 585266 w 747919"/>
              <a:gd name="connsiteY16" fmla="*/ 518218 h 748254"/>
              <a:gd name="connsiteX17" fmla="*/ 719159 w 747919"/>
              <a:gd name="connsiteY17" fmla="*/ 652330 h 748254"/>
              <a:gd name="connsiteX18" fmla="*/ 728617 w 747919"/>
              <a:gd name="connsiteY18" fmla="*/ 680667 h 748254"/>
              <a:gd name="connsiteX19" fmla="*/ 712758 w 747919"/>
              <a:gd name="connsiteY19" fmla="*/ 713214 h 748254"/>
              <a:gd name="connsiteX20" fmla="*/ 651798 w 747919"/>
              <a:gd name="connsiteY20" fmla="*/ 719462 h 748254"/>
              <a:gd name="connsiteX21" fmla="*/ 517924 w 747919"/>
              <a:gd name="connsiteY21" fmla="*/ 585360 h 748254"/>
              <a:gd name="connsiteX22" fmla="*/ 508466 w 747919"/>
              <a:gd name="connsiteY22" fmla="*/ 557033 h 748254"/>
              <a:gd name="connsiteX23" fmla="*/ 560549 w 747919"/>
              <a:gd name="connsiteY23" fmla="*/ 508522 h 748254"/>
              <a:gd name="connsiteX24" fmla="*/ 585266 w 747919"/>
              <a:gd name="connsiteY24" fmla="*/ 518218 h 748254"/>
              <a:gd name="connsiteX25" fmla="*/ 94605 w 747919"/>
              <a:gd name="connsiteY25" fmla="*/ 94899 h 748254"/>
              <a:gd name="connsiteX26" fmla="*/ 458306 w 747919"/>
              <a:gd name="connsiteY26" fmla="*/ 94901 h 748254"/>
              <a:gd name="connsiteX27" fmla="*/ 458303 w 747919"/>
              <a:gd name="connsiteY27" fmla="*/ 458601 h 748254"/>
              <a:gd name="connsiteX28" fmla="*/ 94605 w 747919"/>
              <a:gd name="connsiteY28" fmla="*/ 458601 h 748254"/>
              <a:gd name="connsiteX29" fmla="*/ 93402 w 747919"/>
              <a:gd name="connsiteY29" fmla="*/ 96102 h 748254"/>
              <a:gd name="connsiteX30" fmla="*/ 94605 w 747919"/>
              <a:gd name="connsiteY30" fmla="*/ 94899 h 74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47919" h="748254">
                <a:moveTo>
                  <a:pt x="276447" y="552842"/>
                </a:moveTo>
                <a:cubicBezTo>
                  <a:pt x="346393" y="552947"/>
                  <a:pt x="413760" y="526433"/>
                  <a:pt x="464870" y="478680"/>
                </a:cubicBezTo>
                <a:lnTo>
                  <a:pt x="504504" y="518313"/>
                </a:lnTo>
                <a:cubicBezTo>
                  <a:pt x="496012" y="528983"/>
                  <a:pt x="490797" y="541887"/>
                  <a:pt x="489492" y="555461"/>
                </a:cubicBezTo>
                <a:cubicBezTo>
                  <a:pt x="487716" y="571447"/>
                  <a:pt x="493200" y="587387"/>
                  <a:pt x="504437" y="598895"/>
                </a:cubicBezTo>
                <a:lnTo>
                  <a:pt x="638330" y="733007"/>
                </a:lnTo>
                <a:cubicBezTo>
                  <a:pt x="648504" y="742997"/>
                  <a:pt x="662260" y="748487"/>
                  <a:pt x="676516" y="748247"/>
                </a:cubicBezTo>
                <a:cubicBezTo>
                  <a:pt x="713291" y="747066"/>
                  <a:pt x="743593" y="719005"/>
                  <a:pt x="747591" y="682429"/>
                </a:cubicBezTo>
                <a:cubicBezTo>
                  <a:pt x="749368" y="666443"/>
                  <a:pt x="743883" y="650503"/>
                  <a:pt x="732646" y="638995"/>
                </a:cubicBezTo>
                <a:lnTo>
                  <a:pt x="598754" y="504759"/>
                </a:lnTo>
                <a:cubicBezTo>
                  <a:pt x="578265" y="484223"/>
                  <a:pt x="543642" y="484824"/>
                  <a:pt x="517982" y="504759"/>
                </a:cubicBezTo>
                <a:lnTo>
                  <a:pt x="478339" y="465116"/>
                </a:lnTo>
                <a:cubicBezTo>
                  <a:pt x="582565" y="353587"/>
                  <a:pt x="576645" y="178683"/>
                  <a:pt x="465116" y="74456"/>
                </a:cubicBezTo>
                <a:cubicBezTo>
                  <a:pt x="353588" y="-29770"/>
                  <a:pt x="178683" y="-23850"/>
                  <a:pt x="74457" y="87679"/>
                </a:cubicBezTo>
                <a:cubicBezTo>
                  <a:pt x="-29770" y="199208"/>
                  <a:pt x="-23850" y="374112"/>
                  <a:pt x="87678" y="478339"/>
                </a:cubicBezTo>
                <a:cubicBezTo>
                  <a:pt x="138876" y="526184"/>
                  <a:pt x="206335" y="552797"/>
                  <a:pt x="276409" y="552794"/>
                </a:cubicBezTo>
                <a:close/>
                <a:moveTo>
                  <a:pt x="585266" y="518218"/>
                </a:moveTo>
                <a:lnTo>
                  <a:pt x="719159" y="652330"/>
                </a:lnTo>
                <a:cubicBezTo>
                  <a:pt x="726393" y="659884"/>
                  <a:pt x="729864" y="670282"/>
                  <a:pt x="728617" y="680667"/>
                </a:cubicBezTo>
                <a:cubicBezTo>
                  <a:pt x="727326" y="693044"/>
                  <a:pt x="721710" y="704569"/>
                  <a:pt x="712758" y="713214"/>
                </a:cubicBezTo>
                <a:cubicBezTo>
                  <a:pt x="694185" y="731731"/>
                  <a:pt x="666857" y="734521"/>
                  <a:pt x="651798" y="719462"/>
                </a:cubicBezTo>
                <a:lnTo>
                  <a:pt x="517924" y="585360"/>
                </a:lnTo>
                <a:cubicBezTo>
                  <a:pt x="510690" y="577809"/>
                  <a:pt x="507219" y="567415"/>
                  <a:pt x="508466" y="557033"/>
                </a:cubicBezTo>
                <a:cubicBezTo>
                  <a:pt x="511643" y="530309"/>
                  <a:pt x="533667" y="509795"/>
                  <a:pt x="560549" y="508522"/>
                </a:cubicBezTo>
                <a:cubicBezTo>
                  <a:pt x="569756" y="508304"/>
                  <a:pt x="578663" y="511798"/>
                  <a:pt x="585266" y="518218"/>
                </a:cubicBezTo>
                <a:close/>
                <a:moveTo>
                  <a:pt x="94605" y="94899"/>
                </a:moveTo>
                <a:cubicBezTo>
                  <a:pt x="195038" y="-5534"/>
                  <a:pt x="357873" y="-5533"/>
                  <a:pt x="458306" y="94901"/>
                </a:cubicBezTo>
                <a:cubicBezTo>
                  <a:pt x="558738" y="195335"/>
                  <a:pt x="558737" y="358169"/>
                  <a:pt x="458303" y="458601"/>
                </a:cubicBezTo>
                <a:cubicBezTo>
                  <a:pt x="357870" y="559033"/>
                  <a:pt x="195037" y="559033"/>
                  <a:pt x="94605" y="458601"/>
                </a:cubicBezTo>
                <a:cubicBezTo>
                  <a:pt x="-5829" y="358832"/>
                  <a:pt x="-6368" y="196535"/>
                  <a:pt x="93402" y="96102"/>
                </a:cubicBezTo>
                <a:cubicBezTo>
                  <a:pt x="93802" y="95700"/>
                  <a:pt x="94203" y="95299"/>
                  <a:pt x="94605" y="94899"/>
                </a:cubicBezTo>
                <a:close/>
              </a:path>
            </a:pathLst>
          </a:custGeom>
          <a:solidFill>
            <a:srgbClr val="156082"/>
          </a:solidFill>
          <a:ln w="9525" cap="flat">
            <a:noFill/>
            <a:prstDash val="solid"/>
            <a:miter/>
          </a:ln>
        </p:spPr>
        <p:txBody>
          <a:bodyPr rtlCol="0" anchor="ctr"/>
          <a:lstStyle/>
          <a:p>
            <a:endParaRPr lang="fr-BE"/>
          </a:p>
        </p:txBody>
      </p:sp>
      <p:sp>
        <p:nvSpPr>
          <p:cNvPr id="5" name="TextShape 2">
            <a:extLst>
              <a:ext uri="{FF2B5EF4-FFF2-40B4-BE49-F238E27FC236}">
                <a16:creationId xmlns:a16="http://schemas.microsoft.com/office/drawing/2014/main" id="{2431FB32-A066-F1D0-AA82-67073A13C68A}"/>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Questions pratiques</a:t>
            </a:r>
            <a:endParaRPr lang="fr-FR" sz="3200" spc="-1" dirty="0">
              <a:solidFill>
                <a:srgbClr val="156082"/>
              </a:solidFill>
              <a:latin typeface="Aptos Display"/>
            </a:endParaRPr>
          </a:p>
        </p:txBody>
      </p:sp>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3373742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DE3AD95-7F0B-3A62-958B-A903DACAF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772400" cy="5324828"/>
          </a:xfrm>
          <a:prstGeom prst="rect">
            <a:avLst/>
          </a:prstGeom>
        </p:spPr>
      </p:pic>
      <p:pic>
        <p:nvPicPr>
          <p:cNvPr id="6" name="Image 5">
            <a:extLst>
              <a:ext uri="{FF2B5EF4-FFF2-40B4-BE49-F238E27FC236}">
                <a16:creationId xmlns:a16="http://schemas.microsoft.com/office/drawing/2014/main" id="{D9B21F77-4495-CC63-1BDC-076F916E6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504534"/>
            <a:ext cx="7772400" cy="5353466"/>
          </a:xfrm>
          <a:prstGeom prst="rect">
            <a:avLst/>
          </a:prstGeom>
        </p:spPr>
      </p:pic>
    </p:spTree>
    <p:extLst>
      <p:ext uri="{BB962C8B-B14F-4D97-AF65-F5344CB8AC3E}">
        <p14:creationId xmlns:p14="http://schemas.microsoft.com/office/powerpoint/2010/main" val="370773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1116021-5731-64D6-1DE6-0F291EEDF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720" y="0"/>
            <a:ext cx="9946559" cy="6858000"/>
          </a:xfrm>
          <a:prstGeom prst="rect">
            <a:avLst/>
          </a:prstGeom>
        </p:spPr>
      </p:pic>
      <p:cxnSp>
        <p:nvCxnSpPr>
          <p:cNvPr id="5" name="Connecteur droit avec flèche 4">
            <a:extLst>
              <a:ext uri="{FF2B5EF4-FFF2-40B4-BE49-F238E27FC236}">
                <a16:creationId xmlns:a16="http://schemas.microsoft.com/office/drawing/2014/main" id="{315739A7-D7FD-8EAD-FEF1-9D606123E9CC}"/>
              </a:ext>
            </a:extLst>
          </p:cNvPr>
          <p:cNvCxnSpPr>
            <a:cxnSpLocks/>
          </p:cNvCxnSpPr>
          <p:nvPr/>
        </p:nvCxnSpPr>
        <p:spPr>
          <a:xfrm>
            <a:off x="673011" y="5082949"/>
            <a:ext cx="1466336" cy="50977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6" name="Connecteur droit avec flèche 5">
            <a:extLst>
              <a:ext uri="{FF2B5EF4-FFF2-40B4-BE49-F238E27FC236}">
                <a16:creationId xmlns:a16="http://schemas.microsoft.com/office/drawing/2014/main" id="{39B0BCDA-A0CB-0F68-33A3-C5C64B5AD0D2}"/>
              </a:ext>
            </a:extLst>
          </p:cNvPr>
          <p:cNvCxnSpPr>
            <a:cxnSpLocks/>
          </p:cNvCxnSpPr>
          <p:nvPr/>
        </p:nvCxnSpPr>
        <p:spPr>
          <a:xfrm flipH="1">
            <a:off x="9828277" y="3879789"/>
            <a:ext cx="1036238" cy="65714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AF449175-47BB-902D-7BF1-1391F75D3BB4}"/>
              </a:ext>
            </a:extLst>
          </p:cNvPr>
          <p:cNvSpPr txBox="1"/>
          <p:nvPr/>
        </p:nvSpPr>
        <p:spPr>
          <a:xfrm>
            <a:off x="-4" y="4382218"/>
            <a:ext cx="2139351" cy="646331"/>
          </a:xfrm>
          <a:prstGeom prst="rect">
            <a:avLst/>
          </a:prstGeom>
          <a:noFill/>
        </p:spPr>
        <p:txBody>
          <a:bodyPr wrap="square" rtlCol="0">
            <a:spAutoFit/>
          </a:bodyPr>
          <a:lstStyle/>
          <a:p>
            <a:r>
              <a:rPr lang="fr-GB" dirty="0">
                <a:solidFill>
                  <a:srgbClr val="FF0000"/>
                </a:solidFill>
              </a:rPr>
              <a:t>Engagement pédagogiques</a:t>
            </a:r>
          </a:p>
        </p:txBody>
      </p:sp>
      <p:sp>
        <p:nvSpPr>
          <p:cNvPr id="11" name="ZoneTexte 10">
            <a:extLst>
              <a:ext uri="{FF2B5EF4-FFF2-40B4-BE49-F238E27FC236}">
                <a16:creationId xmlns:a16="http://schemas.microsoft.com/office/drawing/2014/main" id="{39E2B439-C2BB-7871-A69A-ACED003C1526}"/>
              </a:ext>
            </a:extLst>
          </p:cNvPr>
          <p:cNvSpPr txBox="1"/>
          <p:nvPr/>
        </p:nvSpPr>
        <p:spPr>
          <a:xfrm>
            <a:off x="10760997" y="2956459"/>
            <a:ext cx="2139351" cy="923330"/>
          </a:xfrm>
          <a:prstGeom prst="rect">
            <a:avLst/>
          </a:prstGeom>
          <a:noFill/>
        </p:spPr>
        <p:txBody>
          <a:bodyPr wrap="square" rtlCol="0">
            <a:spAutoFit/>
          </a:bodyPr>
          <a:lstStyle/>
          <a:p>
            <a:r>
              <a:rPr lang="fr-GB" dirty="0">
                <a:solidFill>
                  <a:srgbClr val="FF0000"/>
                </a:solidFill>
                <a:sym typeface="Wingdings" pitchFamily="2" charset="2"/>
              </a:rPr>
              <a:t>Période et </a:t>
            </a:r>
            <a:br>
              <a:rPr lang="fr-GB" dirty="0">
                <a:solidFill>
                  <a:srgbClr val="FF0000"/>
                </a:solidFill>
                <a:sym typeface="Wingdings" pitchFamily="2" charset="2"/>
              </a:rPr>
            </a:br>
            <a:r>
              <a:rPr lang="fr-GB" dirty="0">
                <a:solidFill>
                  <a:srgbClr val="FF0000"/>
                </a:solidFill>
                <a:sym typeface="Wingdings" pitchFamily="2" charset="2"/>
              </a:rPr>
              <a:t>clôture des inscriptions</a:t>
            </a:r>
            <a:endParaRPr lang="fr-GB" dirty="0">
              <a:solidFill>
                <a:srgbClr val="FF0000"/>
              </a:solidFill>
            </a:endParaRPr>
          </a:p>
        </p:txBody>
      </p:sp>
      <p:cxnSp>
        <p:nvCxnSpPr>
          <p:cNvPr id="12" name="Connecteur droit avec flèche 11">
            <a:extLst>
              <a:ext uri="{FF2B5EF4-FFF2-40B4-BE49-F238E27FC236}">
                <a16:creationId xmlns:a16="http://schemas.microsoft.com/office/drawing/2014/main" id="{A589E1E3-E301-CE26-C425-F2033427D8BB}"/>
              </a:ext>
            </a:extLst>
          </p:cNvPr>
          <p:cNvCxnSpPr>
            <a:cxnSpLocks/>
          </p:cNvCxnSpPr>
          <p:nvPr/>
        </p:nvCxnSpPr>
        <p:spPr>
          <a:xfrm flipH="1">
            <a:off x="9828277" y="4536935"/>
            <a:ext cx="757315" cy="361784"/>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BCBEE276-94E8-A3EC-FEFB-F7C686A96B18}"/>
              </a:ext>
            </a:extLst>
          </p:cNvPr>
          <p:cNvSpPr txBox="1"/>
          <p:nvPr/>
        </p:nvSpPr>
        <p:spPr>
          <a:xfrm>
            <a:off x="10585592" y="4310596"/>
            <a:ext cx="2139351" cy="369332"/>
          </a:xfrm>
          <a:prstGeom prst="rect">
            <a:avLst/>
          </a:prstGeom>
          <a:noFill/>
        </p:spPr>
        <p:txBody>
          <a:bodyPr wrap="square" rtlCol="0">
            <a:spAutoFit/>
          </a:bodyPr>
          <a:lstStyle/>
          <a:p>
            <a:r>
              <a:rPr lang="fr-GB" dirty="0">
                <a:solidFill>
                  <a:srgbClr val="FF0000"/>
                </a:solidFill>
              </a:rPr>
              <a:t>Horaires</a:t>
            </a:r>
          </a:p>
        </p:txBody>
      </p:sp>
    </p:spTree>
    <p:extLst>
      <p:ext uri="{BB962C8B-B14F-4D97-AF65-F5344CB8AC3E}">
        <p14:creationId xmlns:p14="http://schemas.microsoft.com/office/powerpoint/2010/main" val="4288555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rme libre : forme 8">
            <a:extLst>
              <a:ext uri="{FF2B5EF4-FFF2-40B4-BE49-F238E27FC236}">
                <a16:creationId xmlns:a16="http://schemas.microsoft.com/office/drawing/2014/main" id="{C4F4D7D8-980A-71E2-29A5-2E0AB30891F8}"/>
              </a:ext>
            </a:extLst>
          </p:cNvPr>
          <p:cNvSpPr/>
          <p:nvPr/>
        </p:nvSpPr>
        <p:spPr>
          <a:xfrm flipH="1">
            <a:off x="376081" y="288662"/>
            <a:ext cx="747919" cy="748254"/>
          </a:xfrm>
          <a:custGeom>
            <a:avLst/>
            <a:gdLst>
              <a:gd name="connsiteX0" fmla="*/ 276447 w 747919"/>
              <a:gd name="connsiteY0" fmla="*/ 552842 h 748254"/>
              <a:gd name="connsiteX1" fmla="*/ 464870 w 747919"/>
              <a:gd name="connsiteY1" fmla="*/ 478680 h 748254"/>
              <a:gd name="connsiteX2" fmla="*/ 504504 w 747919"/>
              <a:gd name="connsiteY2" fmla="*/ 518313 h 748254"/>
              <a:gd name="connsiteX3" fmla="*/ 489492 w 747919"/>
              <a:gd name="connsiteY3" fmla="*/ 555461 h 748254"/>
              <a:gd name="connsiteX4" fmla="*/ 504437 w 747919"/>
              <a:gd name="connsiteY4" fmla="*/ 598895 h 748254"/>
              <a:gd name="connsiteX5" fmla="*/ 638330 w 747919"/>
              <a:gd name="connsiteY5" fmla="*/ 733007 h 748254"/>
              <a:gd name="connsiteX6" fmla="*/ 676516 w 747919"/>
              <a:gd name="connsiteY6" fmla="*/ 748247 h 748254"/>
              <a:gd name="connsiteX7" fmla="*/ 747591 w 747919"/>
              <a:gd name="connsiteY7" fmla="*/ 682429 h 748254"/>
              <a:gd name="connsiteX8" fmla="*/ 732646 w 747919"/>
              <a:gd name="connsiteY8" fmla="*/ 638995 h 748254"/>
              <a:gd name="connsiteX9" fmla="*/ 598754 w 747919"/>
              <a:gd name="connsiteY9" fmla="*/ 504759 h 748254"/>
              <a:gd name="connsiteX10" fmla="*/ 517982 w 747919"/>
              <a:gd name="connsiteY10" fmla="*/ 504759 h 748254"/>
              <a:gd name="connsiteX11" fmla="*/ 478339 w 747919"/>
              <a:gd name="connsiteY11" fmla="*/ 465116 h 748254"/>
              <a:gd name="connsiteX12" fmla="*/ 465116 w 747919"/>
              <a:gd name="connsiteY12" fmla="*/ 74456 h 748254"/>
              <a:gd name="connsiteX13" fmla="*/ 74457 w 747919"/>
              <a:gd name="connsiteY13" fmla="*/ 87679 h 748254"/>
              <a:gd name="connsiteX14" fmla="*/ 87678 w 747919"/>
              <a:gd name="connsiteY14" fmla="*/ 478339 h 748254"/>
              <a:gd name="connsiteX15" fmla="*/ 276409 w 747919"/>
              <a:gd name="connsiteY15" fmla="*/ 552794 h 748254"/>
              <a:gd name="connsiteX16" fmla="*/ 585266 w 747919"/>
              <a:gd name="connsiteY16" fmla="*/ 518218 h 748254"/>
              <a:gd name="connsiteX17" fmla="*/ 719159 w 747919"/>
              <a:gd name="connsiteY17" fmla="*/ 652330 h 748254"/>
              <a:gd name="connsiteX18" fmla="*/ 728617 w 747919"/>
              <a:gd name="connsiteY18" fmla="*/ 680667 h 748254"/>
              <a:gd name="connsiteX19" fmla="*/ 712758 w 747919"/>
              <a:gd name="connsiteY19" fmla="*/ 713214 h 748254"/>
              <a:gd name="connsiteX20" fmla="*/ 651798 w 747919"/>
              <a:gd name="connsiteY20" fmla="*/ 719462 h 748254"/>
              <a:gd name="connsiteX21" fmla="*/ 517924 w 747919"/>
              <a:gd name="connsiteY21" fmla="*/ 585360 h 748254"/>
              <a:gd name="connsiteX22" fmla="*/ 508466 w 747919"/>
              <a:gd name="connsiteY22" fmla="*/ 557033 h 748254"/>
              <a:gd name="connsiteX23" fmla="*/ 560549 w 747919"/>
              <a:gd name="connsiteY23" fmla="*/ 508522 h 748254"/>
              <a:gd name="connsiteX24" fmla="*/ 585266 w 747919"/>
              <a:gd name="connsiteY24" fmla="*/ 518218 h 748254"/>
              <a:gd name="connsiteX25" fmla="*/ 94605 w 747919"/>
              <a:gd name="connsiteY25" fmla="*/ 94899 h 748254"/>
              <a:gd name="connsiteX26" fmla="*/ 458306 w 747919"/>
              <a:gd name="connsiteY26" fmla="*/ 94901 h 748254"/>
              <a:gd name="connsiteX27" fmla="*/ 458303 w 747919"/>
              <a:gd name="connsiteY27" fmla="*/ 458601 h 748254"/>
              <a:gd name="connsiteX28" fmla="*/ 94605 w 747919"/>
              <a:gd name="connsiteY28" fmla="*/ 458601 h 748254"/>
              <a:gd name="connsiteX29" fmla="*/ 93402 w 747919"/>
              <a:gd name="connsiteY29" fmla="*/ 96102 h 748254"/>
              <a:gd name="connsiteX30" fmla="*/ 94605 w 747919"/>
              <a:gd name="connsiteY30" fmla="*/ 94899 h 74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47919" h="748254">
                <a:moveTo>
                  <a:pt x="276447" y="552842"/>
                </a:moveTo>
                <a:cubicBezTo>
                  <a:pt x="346393" y="552947"/>
                  <a:pt x="413760" y="526433"/>
                  <a:pt x="464870" y="478680"/>
                </a:cubicBezTo>
                <a:lnTo>
                  <a:pt x="504504" y="518313"/>
                </a:lnTo>
                <a:cubicBezTo>
                  <a:pt x="496012" y="528983"/>
                  <a:pt x="490797" y="541887"/>
                  <a:pt x="489492" y="555461"/>
                </a:cubicBezTo>
                <a:cubicBezTo>
                  <a:pt x="487716" y="571447"/>
                  <a:pt x="493200" y="587387"/>
                  <a:pt x="504437" y="598895"/>
                </a:cubicBezTo>
                <a:lnTo>
                  <a:pt x="638330" y="733007"/>
                </a:lnTo>
                <a:cubicBezTo>
                  <a:pt x="648504" y="742997"/>
                  <a:pt x="662260" y="748487"/>
                  <a:pt x="676516" y="748247"/>
                </a:cubicBezTo>
                <a:cubicBezTo>
                  <a:pt x="713291" y="747066"/>
                  <a:pt x="743593" y="719005"/>
                  <a:pt x="747591" y="682429"/>
                </a:cubicBezTo>
                <a:cubicBezTo>
                  <a:pt x="749368" y="666443"/>
                  <a:pt x="743883" y="650503"/>
                  <a:pt x="732646" y="638995"/>
                </a:cubicBezTo>
                <a:lnTo>
                  <a:pt x="598754" y="504759"/>
                </a:lnTo>
                <a:cubicBezTo>
                  <a:pt x="578265" y="484223"/>
                  <a:pt x="543642" y="484824"/>
                  <a:pt x="517982" y="504759"/>
                </a:cubicBezTo>
                <a:lnTo>
                  <a:pt x="478339" y="465116"/>
                </a:lnTo>
                <a:cubicBezTo>
                  <a:pt x="582565" y="353587"/>
                  <a:pt x="576645" y="178683"/>
                  <a:pt x="465116" y="74456"/>
                </a:cubicBezTo>
                <a:cubicBezTo>
                  <a:pt x="353588" y="-29770"/>
                  <a:pt x="178683" y="-23850"/>
                  <a:pt x="74457" y="87679"/>
                </a:cubicBezTo>
                <a:cubicBezTo>
                  <a:pt x="-29770" y="199208"/>
                  <a:pt x="-23850" y="374112"/>
                  <a:pt x="87678" y="478339"/>
                </a:cubicBezTo>
                <a:cubicBezTo>
                  <a:pt x="138876" y="526184"/>
                  <a:pt x="206335" y="552797"/>
                  <a:pt x="276409" y="552794"/>
                </a:cubicBezTo>
                <a:close/>
                <a:moveTo>
                  <a:pt x="585266" y="518218"/>
                </a:moveTo>
                <a:lnTo>
                  <a:pt x="719159" y="652330"/>
                </a:lnTo>
                <a:cubicBezTo>
                  <a:pt x="726393" y="659884"/>
                  <a:pt x="729864" y="670282"/>
                  <a:pt x="728617" y="680667"/>
                </a:cubicBezTo>
                <a:cubicBezTo>
                  <a:pt x="727326" y="693044"/>
                  <a:pt x="721710" y="704569"/>
                  <a:pt x="712758" y="713214"/>
                </a:cubicBezTo>
                <a:cubicBezTo>
                  <a:pt x="694185" y="731731"/>
                  <a:pt x="666857" y="734521"/>
                  <a:pt x="651798" y="719462"/>
                </a:cubicBezTo>
                <a:lnTo>
                  <a:pt x="517924" y="585360"/>
                </a:lnTo>
                <a:cubicBezTo>
                  <a:pt x="510690" y="577809"/>
                  <a:pt x="507219" y="567415"/>
                  <a:pt x="508466" y="557033"/>
                </a:cubicBezTo>
                <a:cubicBezTo>
                  <a:pt x="511643" y="530309"/>
                  <a:pt x="533667" y="509795"/>
                  <a:pt x="560549" y="508522"/>
                </a:cubicBezTo>
                <a:cubicBezTo>
                  <a:pt x="569756" y="508304"/>
                  <a:pt x="578663" y="511798"/>
                  <a:pt x="585266" y="518218"/>
                </a:cubicBezTo>
                <a:close/>
                <a:moveTo>
                  <a:pt x="94605" y="94899"/>
                </a:moveTo>
                <a:cubicBezTo>
                  <a:pt x="195038" y="-5534"/>
                  <a:pt x="357873" y="-5533"/>
                  <a:pt x="458306" y="94901"/>
                </a:cubicBezTo>
                <a:cubicBezTo>
                  <a:pt x="558738" y="195335"/>
                  <a:pt x="558737" y="358169"/>
                  <a:pt x="458303" y="458601"/>
                </a:cubicBezTo>
                <a:cubicBezTo>
                  <a:pt x="357870" y="559033"/>
                  <a:pt x="195037" y="559033"/>
                  <a:pt x="94605" y="458601"/>
                </a:cubicBezTo>
                <a:cubicBezTo>
                  <a:pt x="-5829" y="358832"/>
                  <a:pt x="-6368" y="196535"/>
                  <a:pt x="93402" y="96102"/>
                </a:cubicBezTo>
                <a:cubicBezTo>
                  <a:pt x="93802" y="95700"/>
                  <a:pt x="94203" y="95299"/>
                  <a:pt x="94605" y="94899"/>
                </a:cubicBezTo>
                <a:close/>
              </a:path>
            </a:pathLst>
          </a:custGeom>
          <a:solidFill>
            <a:srgbClr val="156082"/>
          </a:solidFill>
          <a:ln w="9525" cap="flat">
            <a:noFill/>
            <a:prstDash val="solid"/>
            <a:miter/>
          </a:ln>
        </p:spPr>
        <p:txBody>
          <a:bodyPr rtlCol="0" anchor="ctr"/>
          <a:lstStyle/>
          <a:p>
            <a:endParaRPr lang="fr-BE"/>
          </a:p>
        </p:txBody>
      </p:sp>
      <p:sp>
        <p:nvSpPr>
          <p:cNvPr id="5" name="TextShape 2">
            <a:extLst>
              <a:ext uri="{FF2B5EF4-FFF2-40B4-BE49-F238E27FC236}">
                <a16:creationId xmlns:a16="http://schemas.microsoft.com/office/drawing/2014/main" id="{2431FB32-A066-F1D0-AA82-67073A13C68A}"/>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Horaires et lieux</a:t>
            </a:r>
            <a:endParaRPr lang="fr-FR" sz="3200" spc="-1" dirty="0">
              <a:solidFill>
                <a:srgbClr val="156082"/>
              </a:solidFill>
              <a:latin typeface="Aptos Display"/>
            </a:endParaRPr>
          </a:p>
        </p:txBody>
      </p:sp>
      <p:pic>
        <p:nvPicPr>
          <p:cNvPr id="3" name="Image 2">
            <a:extLst>
              <a:ext uri="{FF2B5EF4-FFF2-40B4-BE49-F238E27FC236}">
                <a16:creationId xmlns:a16="http://schemas.microsoft.com/office/drawing/2014/main" id="{73C66A63-74E9-4A24-C109-B200150FD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081" y="1355697"/>
            <a:ext cx="7772400" cy="3466642"/>
          </a:xfrm>
          <a:prstGeom prst="rect">
            <a:avLst/>
          </a:prstGeom>
        </p:spPr>
      </p:pic>
      <p:pic>
        <p:nvPicPr>
          <p:cNvPr id="4" name="Image 3">
            <a:extLst>
              <a:ext uri="{FF2B5EF4-FFF2-40B4-BE49-F238E27FC236}">
                <a16:creationId xmlns:a16="http://schemas.microsoft.com/office/drawing/2014/main" id="{B5A59906-BAE7-2752-4013-971FD7BB26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218" y="2169013"/>
            <a:ext cx="7772400" cy="4367921"/>
          </a:xfrm>
          <a:prstGeom prst="rect">
            <a:avLst/>
          </a:prstGeom>
        </p:spPr>
      </p:pic>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268744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C1AD145-3DE0-BE0C-178B-8CCF175B8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974" y="197897"/>
            <a:ext cx="11684079" cy="6437536"/>
          </a:xfrm>
          <a:prstGeom prst="rect">
            <a:avLst/>
          </a:prstGeom>
        </p:spPr>
      </p:pic>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2274043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4F2C8DF-B91C-3500-F7CC-707E4A1205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720" y="0"/>
            <a:ext cx="9946559" cy="6858000"/>
          </a:xfrm>
          <a:prstGeom prst="rect">
            <a:avLst/>
          </a:prstGeom>
        </p:spPr>
      </p:pic>
      <p:cxnSp>
        <p:nvCxnSpPr>
          <p:cNvPr id="12" name="Connecteur droit avec flèche 11">
            <a:extLst>
              <a:ext uri="{FF2B5EF4-FFF2-40B4-BE49-F238E27FC236}">
                <a16:creationId xmlns:a16="http://schemas.microsoft.com/office/drawing/2014/main" id="{A589E1E3-E301-CE26-C425-F2033427D8BB}"/>
              </a:ext>
            </a:extLst>
          </p:cNvPr>
          <p:cNvCxnSpPr>
            <a:cxnSpLocks/>
          </p:cNvCxnSpPr>
          <p:nvPr/>
        </p:nvCxnSpPr>
        <p:spPr>
          <a:xfrm flipH="1">
            <a:off x="9745249" y="4480767"/>
            <a:ext cx="1271667" cy="69248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ZoneTexte 12">
            <a:extLst>
              <a:ext uri="{FF2B5EF4-FFF2-40B4-BE49-F238E27FC236}">
                <a16:creationId xmlns:a16="http://schemas.microsoft.com/office/drawing/2014/main" id="{BCBEE276-94E8-A3EC-FEFB-F7C686A96B18}"/>
              </a:ext>
            </a:extLst>
          </p:cNvPr>
          <p:cNvSpPr txBox="1"/>
          <p:nvPr/>
        </p:nvSpPr>
        <p:spPr>
          <a:xfrm>
            <a:off x="10723616" y="3529806"/>
            <a:ext cx="2139351" cy="923330"/>
          </a:xfrm>
          <a:prstGeom prst="rect">
            <a:avLst/>
          </a:prstGeom>
          <a:noFill/>
        </p:spPr>
        <p:txBody>
          <a:bodyPr wrap="square" rtlCol="0">
            <a:spAutoFit/>
          </a:bodyPr>
          <a:lstStyle/>
          <a:p>
            <a:r>
              <a:rPr lang="fr-GB" dirty="0">
                <a:solidFill>
                  <a:srgbClr val="FF0000"/>
                </a:solidFill>
              </a:rPr>
              <a:t>Possibilité d’allègement </a:t>
            </a:r>
            <a:br>
              <a:rPr lang="fr-GB" dirty="0">
                <a:solidFill>
                  <a:srgbClr val="FF0000"/>
                </a:solidFill>
              </a:rPr>
            </a:br>
            <a:r>
              <a:rPr lang="fr-GB" dirty="0">
                <a:solidFill>
                  <a:srgbClr val="FF0000"/>
                </a:solidFill>
              </a:rPr>
              <a:t>en 2 ans</a:t>
            </a:r>
          </a:p>
        </p:txBody>
      </p:sp>
    </p:spTree>
    <p:extLst>
      <p:ext uri="{BB962C8B-B14F-4D97-AF65-F5344CB8AC3E}">
        <p14:creationId xmlns:p14="http://schemas.microsoft.com/office/powerpoint/2010/main" val="195972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rme libre : forme 8">
            <a:extLst>
              <a:ext uri="{FF2B5EF4-FFF2-40B4-BE49-F238E27FC236}">
                <a16:creationId xmlns:a16="http://schemas.microsoft.com/office/drawing/2014/main" id="{C4F4D7D8-980A-71E2-29A5-2E0AB30891F8}"/>
              </a:ext>
            </a:extLst>
          </p:cNvPr>
          <p:cNvSpPr/>
          <p:nvPr/>
        </p:nvSpPr>
        <p:spPr>
          <a:xfrm flipH="1">
            <a:off x="376081" y="288662"/>
            <a:ext cx="747919" cy="748254"/>
          </a:xfrm>
          <a:custGeom>
            <a:avLst/>
            <a:gdLst>
              <a:gd name="connsiteX0" fmla="*/ 276447 w 747919"/>
              <a:gd name="connsiteY0" fmla="*/ 552842 h 748254"/>
              <a:gd name="connsiteX1" fmla="*/ 464870 w 747919"/>
              <a:gd name="connsiteY1" fmla="*/ 478680 h 748254"/>
              <a:gd name="connsiteX2" fmla="*/ 504504 w 747919"/>
              <a:gd name="connsiteY2" fmla="*/ 518313 h 748254"/>
              <a:gd name="connsiteX3" fmla="*/ 489492 w 747919"/>
              <a:gd name="connsiteY3" fmla="*/ 555461 h 748254"/>
              <a:gd name="connsiteX4" fmla="*/ 504437 w 747919"/>
              <a:gd name="connsiteY4" fmla="*/ 598895 h 748254"/>
              <a:gd name="connsiteX5" fmla="*/ 638330 w 747919"/>
              <a:gd name="connsiteY5" fmla="*/ 733007 h 748254"/>
              <a:gd name="connsiteX6" fmla="*/ 676516 w 747919"/>
              <a:gd name="connsiteY6" fmla="*/ 748247 h 748254"/>
              <a:gd name="connsiteX7" fmla="*/ 747591 w 747919"/>
              <a:gd name="connsiteY7" fmla="*/ 682429 h 748254"/>
              <a:gd name="connsiteX8" fmla="*/ 732646 w 747919"/>
              <a:gd name="connsiteY8" fmla="*/ 638995 h 748254"/>
              <a:gd name="connsiteX9" fmla="*/ 598754 w 747919"/>
              <a:gd name="connsiteY9" fmla="*/ 504759 h 748254"/>
              <a:gd name="connsiteX10" fmla="*/ 517982 w 747919"/>
              <a:gd name="connsiteY10" fmla="*/ 504759 h 748254"/>
              <a:gd name="connsiteX11" fmla="*/ 478339 w 747919"/>
              <a:gd name="connsiteY11" fmla="*/ 465116 h 748254"/>
              <a:gd name="connsiteX12" fmla="*/ 465116 w 747919"/>
              <a:gd name="connsiteY12" fmla="*/ 74456 h 748254"/>
              <a:gd name="connsiteX13" fmla="*/ 74457 w 747919"/>
              <a:gd name="connsiteY13" fmla="*/ 87679 h 748254"/>
              <a:gd name="connsiteX14" fmla="*/ 87678 w 747919"/>
              <a:gd name="connsiteY14" fmla="*/ 478339 h 748254"/>
              <a:gd name="connsiteX15" fmla="*/ 276409 w 747919"/>
              <a:gd name="connsiteY15" fmla="*/ 552794 h 748254"/>
              <a:gd name="connsiteX16" fmla="*/ 585266 w 747919"/>
              <a:gd name="connsiteY16" fmla="*/ 518218 h 748254"/>
              <a:gd name="connsiteX17" fmla="*/ 719159 w 747919"/>
              <a:gd name="connsiteY17" fmla="*/ 652330 h 748254"/>
              <a:gd name="connsiteX18" fmla="*/ 728617 w 747919"/>
              <a:gd name="connsiteY18" fmla="*/ 680667 h 748254"/>
              <a:gd name="connsiteX19" fmla="*/ 712758 w 747919"/>
              <a:gd name="connsiteY19" fmla="*/ 713214 h 748254"/>
              <a:gd name="connsiteX20" fmla="*/ 651798 w 747919"/>
              <a:gd name="connsiteY20" fmla="*/ 719462 h 748254"/>
              <a:gd name="connsiteX21" fmla="*/ 517924 w 747919"/>
              <a:gd name="connsiteY21" fmla="*/ 585360 h 748254"/>
              <a:gd name="connsiteX22" fmla="*/ 508466 w 747919"/>
              <a:gd name="connsiteY22" fmla="*/ 557033 h 748254"/>
              <a:gd name="connsiteX23" fmla="*/ 560549 w 747919"/>
              <a:gd name="connsiteY23" fmla="*/ 508522 h 748254"/>
              <a:gd name="connsiteX24" fmla="*/ 585266 w 747919"/>
              <a:gd name="connsiteY24" fmla="*/ 518218 h 748254"/>
              <a:gd name="connsiteX25" fmla="*/ 94605 w 747919"/>
              <a:gd name="connsiteY25" fmla="*/ 94899 h 748254"/>
              <a:gd name="connsiteX26" fmla="*/ 458306 w 747919"/>
              <a:gd name="connsiteY26" fmla="*/ 94901 h 748254"/>
              <a:gd name="connsiteX27" fmla="*/ 458303 w 747919"/>
              <a:gd name="connsiteY27" fmla="*/ 458601 h 748254"/>
              <a:gd name="connsiteX28" fmla="*/ 94605 w 747919"/>
              <a:gd name="connsiteY28" fmla="*/ 458601 h 748254"/>
              <a:gd name="connsiteX29" fmla="*/ 93402 w 747919"/>
              <a:gd name="connsiteY29" fmla="*/ 96102 h 748254"/>
              <a:gd name="connsiteX30" fmla="*/ 94605 w 747919"/>
              <a:gd name="connsiteY30" fmla="*/ 94899 h 74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47919" h="748254">
                <a:moveTo>
                  <a:pt x="276447" y="552842"/>
                </a:moveTo>
                <a:cubicBezTo>
                  <a:pt x="346393" y="552947"/>
                  <a:pt x="413760" y="526433"/>
                  <a:pt x="464870" y="478680"/>
                </a:cubicBezTo>
                <a:lnTo>
                  <a:pt x="504504" y="518313"/>
                </a:lnTo>
                <a:cubicBezTo>
                  <a:pt x="496012" y="528983"/>
                  <a:pt x="490797" y="541887"/>
                  <a:pt x="489492" y="555461"/>
                </a:cubicBezTo>
                <a:cubicBezTo>
                  <a:pt x="487716" y="571447"/>
                  <a:pt x="493200" y="587387"/>
                  <a:pt x="504437" y="598895"/>
                </a:cubicBezTo>
                <a:lnTo>
                  <a:pt x="638330" y="733007"/>
                </a:lnTo>
                <a:cubicBezTo>
                  <a:pt x="648504" y="742997"/>
                  <a:pt x="662260" y="748487"/>
                  <a:pt x="676516" y="748247"/>
                </a:cubicBezTo>
                <a:cubicBezTo>
                  <a:pt x="713291" y="747066"/>
                  <a:pt x="743593" y="719005"/>
                  <a:pt x="747591" y="682429"/>
                </a:cubicBezTo>
                <a:cubicBezTo>
                  <a:pt x="749368" y="666443"/>
                  <a:pt x="743883" y="650503"/>
                  <a:pt x="732646" y="638995"/>
                </a:cubicBezTo>
                <a:lnTo>
                  <a:pt x="598754" y="504759"/>
                </a:lnTo>
                <a:cubicBezTo>
                  <a:pt x="578265" y="484223"/>
                  <a:pt x="543642" y="484824"/>
                  <a:pt x="517982" y="504759"/>
                </a:cubicBezTo>
                <a:lnTo>
                  <a:pt x="478339" y="465116"/>
                </a:lnTo>
                <a:cubicBezTo>
                  <a:pt x="582565" y="353587"/>
                  <a:pt x="576645" y="178683"/>
                  <a:pt x="465116" y="74456"/>
                </a:cubicBezTo>
                <a:cubicBezTo>
                  <a:pt x="353588" y="-29770"/>
                  <a:pt x="178683" y="-23850"/>
                  <a:pt x="74457" y="87679"/>
                </a:cubicBezTo>
                <a:cubicBezTo>
                  <a:pt x="-29770" y="199208"/>
                  <a:pt x="-23850" y="374112"/>
                  <a:pt x="87678" y="478339"/>
                </a:cubicBezTo>
                <a:cubicBezTo>
                  <a:pt x="138876" y="526184"/>
                  <a:pt x="206335" y="552797"/>
                  <a:pt x="276409" y="552794"/>
                </a:cubicBezTo>
                <a:close/>
                <a:moveTo>
                  <a:pt x="585266" y="518218"/>
                </a:moveTo>
                <a:lnTo>
                  <a:pt x="719159" y="652330"/>
                </a:lnTo>
                <a:cubicBezTo>
                  <a:pt x="726393" y="659884"/>
                  <a:pt x="729864" y="670282"/>
                  <a:pt x="728617" y="680667"/>
                </a:cubicBezTo>
                <a:cubicBezTo>
                  <a:pt x="727326" y="693044"/>
                  <a:pt x="721710" y="704569"/>
                  <a:pt x="712758" y="713214"/>
                </a:cubicBezTo>
                <a:cubicBezTo>
                  <a:pt x="694185" y="731731"/>
                  <a:pt x="666857" y="734521"/>
                  <a:pt x="651798" y="719462"/>
                </a:cubicBezTo>
                <a:lnTo>
                  <a:pt x="517924" y="585360"/>
                </a:lnTo>
                <a:cubicBezTo>
                  <a:pt x="510690" y="577809"/>
                  <a:pt x="507219" y="567415"/>
                  <a:pt x="508466" y="557033"/>
                </a:cubicBezTo>
                <a:cubicBezTo>
                  <a:pt x="511643" y="530309"/>
                  <a:pt x="533667" y="509795"/>
                  <a:pt x="560549" y="508522"/>
                </a:cubicBezTo>
                <a:cubicBezTo>
                  <a:pt x="569756" y="508304"/>
                  <a:pt x="578663" y="511798"/>
                  <a:pt x="585266" y="518218"/>
                </a:cubicBezTo>
                <a:close/>
                <a:moveTo>
                  <a:pt x="94605" y="94899"/>
                </a:moveTo>
                <a:cubicBezTo>
                  <a:pt x="195038" y="-5534"/>
                  <a:pt x="357873" y="-5533"/>
                  <a:pt x="458306" y="94901"/>
                </a:cubicBezTo>
                <a:cubicBezTo>
                  <a:pt x="558738" y="195335"/>
                  <a:pt x="558737" y="358169"/>
                  <a:pt x="458303" y="458601"/>
                </a:cubicBezTo>
                <a:cubicBezTo>
                  <a:pt x="357870" y="559033"/>
                  <a:pt x="195037" y="559033"/>
                  <a:pt x="94605" y="458601"/>
                </a:cubicBezTo>
                <a:cubicBezTo>
                  <a:pt x="-5829" y="358832"/>
                  <a:pt x="-6368" y="196535"/>
                  <a:pt x="93402" y="96102"/>
                </a:cubicBezTo>
                <a:cubicBezTo>
                  <a:pt x="93802" y="95700"/>
                  <a:pt x="94203" y="95299"/>
                  <a:pt x="94605" y="94899"/>
                </a:cubicBezTo>
                <a:close/>
              </a:path>
            </a:pathLst>
          </a:custGeom>
          <a:solidFill>
            <a:srgbClr val="156082"/>
          </a:solidFill>
          <a:ln w="9525" cap="flat">
            <a:noFill/>
            <a:prstDash val="solid"/>
            <a:miter/>
          </a:ln>
        </p:spPr>
        <p:txBody>
          <a:bodyPr rtlCol="0" anchor="ctr"/>
          <a:lstStyle/>
          <a:p>
            <a:endParaRPr lang="fr-BE"/>
          </a:p>
        </p:txBody>
      </p:sp>
      <p:sp>
        <p:nvSpPr>
          <p:cNvPr id="5" name="TextShape 2">
            <a:extLst>
              <a:ext uri="{FF2B5EF4-FFF2-40B4-BE49-F238E27FC236}">
                <a16:creationId xmlns:a16="http://schemas.microsoft.com/office/drawing/2014/main" id="{2431FB32-A066-F1D0-AA82-67073A13C68A}"/>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PAE et possibilité d’étalement sur deux ans</a:t>
            </a:r>
            <a:endParaRPr lang="fr-FR" sz="3200" spc="-1" dirty="0">
              <a:solidFill>
                <a:srgbClr val="156082"/>
              </a:solidFill>
              <a:latin typeface="Aptos Display"/>
            </a:endParaRPr>
          </a:p>
        </p:txBody>
      </p:sp>
      <p:pic>
        <p:nvPicPr>
          <p:cNvPr id="7" name="Image 6">
            <a:extLst>
              <a:ext uri="{FF2B5EF4-FFF2-40B4-BE49-F238E27FC236}">
                <a16:creationId xmlns:a16="http://schemas.microsoft.com/office/drawing/2014/main" id="{9FBA34CC-35C6-7759-1AE0-2748966540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355" y="1165627"/>
            <a:ext cx="10408563" cy="5258681"/>
          </a:xfrm>
          <a:prstGeom prst="rect">
            <a:avLst/>
          </a:prstGeom>
        </p:spPr>
      </p:pic>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3019618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6775EBD-8932-CDE0-C062-A4FFA2122561}"/>
              </a:ext>
            </a:extLst>
          </p:cNvPr>
          <p:cNvSpPr>
            <a:spLocks noGrp="1"/>
          </p:cNvSpPr>
          <p:nvPr>
            <p:ph idx="1"/>
          </p:nvPr>
        </p:nvSpPr>
        <p:spPr>
          <a:xfrm>
            <a:off x="871457" y="1168400"/>
            <a:ext cx="9029700" cy="5232400"/>
          </a:xfrm>
        </p:spPr>
        <p:txBody>
          <a:bodyPr>
            <a:normAutofit/>
          </a:bodyPr>
          <a:lstStyle/>
          <a:p>
            <a:pPr marL="457200" lvl="1" indent="0">
              <a:buNone/>
            </a:pPr>
            <a:endParaRPr lang="fr-GB" sz="2400" spc="-1" dirty="0">
              <a:latin typeface="Calibri"/>
              <a:sym typeface="Wingdings" pitchFamily="2" charset="2"/>
            </a:endParaRPr>
          </a:p>
          <a:p>
            <a:pPr lvl="1">
              <a:buFont typeface="Wingdings" panose="05000000000000000000" pitchFamily="2" charset="2"/>
              <a:buChar char="Ø"/>
            </a:pPr>
            <a:r>
              <a:rPr lang="fr-GB" sz="2400" spc="-1" dirty="0">
                <a:latin typeface="Calibri"/>
                <a:sym typeface="Wingdings" pitchFamily="2" charset="2"/>
              </a:rPr>
              <a:t> Conseil des études du CEFEN</a:t>
            </a:r>
          </a:p>
          <a:p>
            <a:pPr lvl="1">
              <a:buFont typeface="Wingdings" panose="05000000000000000000" pitchFamily="2" charset="2"/>
              <a:buChar char="Ø"/>
            </a:pPr>
            <a:endParaRPr lang="fr-GB" sz="2400" spc="-1" dirty="0">
              <a:latin typeface="Calibri"/>
              <a:sym typeface="Wingdings" pitchFamily="2" charset="2"/>
            </a:endParaRPr>
          </a:p>
          <a:p>
            <a:pPr lvl="1">
              <a:buFont typeface="Wingdings" panose="05000000000000000000" pitchFamily="2" charset="2"/>
              <a:buChar char="Ø"/>
            </a:pPr>
            <a:r>
              <a:rPr lang="fr-GB" sz="2400" spc="-1" dirty="0">
                <a:latin typeface="Calibri"/>
                <a:sym typeface="Wingdings" pitchFamily="2" charset="2"/>
              </a:rPr>
              <a:t> Choix de deux délégué.es étudiant.es</a:t>
            </a:r>
            <a:endParaRPr lang="fr-BE" sz="2400" spc="-1" dirty="0">
              <a:latin typeface="Calibri"/>
            </a:endParaRPr>
          </a:p>
        </p:txBody>
      </p:sp>
      <p:sp>
        <p:nvSpPr>
          <p:cNvPr id="9" name="Forme libre : forme 8">
            <a:extLst>
              <a:ext uri="{FF2B5EF4-FFF2-40B4-BE49-F238E27FC236}">
                <a16:creationId xmlns:a16="http://schemas.microsoft.com/office/drawing/2014/main" id="{C4F4D7D8-980A-71E2-29A5-2E0AB30891F8}"/>
              </a:ext>
            </a:extLst>
          </p:cNvPr>
          <p:cNvSpPr/>
          <p:nvPr/>
        </p:nvSpPr>
        <p:spPr>
          <a:xfrm flipH="1">
            <a:off x="376081" y="288662"/>
            <a:ext cx="747919" cy="748254"/>
          </a:xfrm>
          <a:custGeom>
            <a:avLst/>
            <a:gdLst>
              <a:gd name="connsiteX0" fmla="*/ 276447 w 747919"/>
              <a:gd name="connsiteY0" fmla="*/ 552842 h 748254"/>
              <a:gd name="connsiteX1" fmla="*/ 464870 w 747919"/>
              <a:gd name="connsiteY1" fmla="*/ 478680 h 748254"/>
              <a:gd name="connsiteX2" fmla="*/ 504504 w 747919"/>
              <a:gd name="connsiteY2" fmla="*/ 518313 h 748254"/>
              <a:gd name="connsiteX3" fmla="*/ 489492 w 747919"/>
              <a:gd name="connsiteY3" fmla="*/ 555461 h 748254"/>
              <a:gd name="connsiteX4" fmla="*/ 504437 w 747919"/>
              <a:gd name="connsiteY4" fmla="*/ 598895 h 748254"/>
              <a:gd name="connsiteX5" fmla="*/ 638330 w 747919"/>
              <a:gd name="connsiteY5" fmla="*/ 733007 h 748254"/>
              <a:gd name="connsiteX6" fmla="*/ 676516 w 747919"/>
              <a:gd name="connsiteY6" fmla="*/ 748247 h 748254"/>
              <a:gd name="connsiteX7" fmla="*/ 747591 w 747919"/>
              <a:gd name="connsiteY7" fmla="*/ 682429 h 748254"/>
              <a:gd name="connsiteX8" fmla="*/ 732646 w 747919"/>
              <a:gd name="connsiteY8" fmla="*/ 638995 h 748254"/>
              <a:gd name="connsiteX9" fmla="*/ 598754 w 747919"/>
              <a:gd name="connsiteY9" fmla="*/ 504759 h 748254"/>
              <a:gd name="connsiteX10" fmla="*/ 517982 w 747919"/>
              <a:gd name="connsiteY10" fmla="*/ 504759 h 748254"/>
              <a:gd name="connsiteX11" fmla="*/ 478339 w 747919"/>
              <a:gd name="connsiteY11" fmla="*/ 465116 h 748254"/>
              <a:gd name="connsiteX12" fmla="*/ 465116 w 747919"/>
              <a:gd name="connsiteY12" fmla="*/ 74456 h 748254"/>
              <a:gd name="connsiteX13" fmla="*/ 74457 w 747919"/>
              <a:gd name="connsiteY13" fmla="*/ 87679 h 748254"/>
              <a:gd name="connsiteX14" fmla="*/ 87678 w 747919"/>
              <a:gd name="connsiteY14" fmla="*/ 478339 h 748254"/>
              <a:gd name="connsiteX15" fmla="*/ 276409 w 747919"/>
              <a:gd name="connsiteY15" fmla="*/ 552794 h 748254"/>
              <a:gd name="connsiteX16" fmla="*/ 585266 w 747919"/>
              <a:gd name="connsiteY16" fmla="*/ 518218 h 748254"/>
              <a:gd name="connsiteX17" fmla="*/ 719159 w 747919"/>
              <a:gd name="connsiteY17" fmla="*/ 652330 h 748254"/>
              <a:gd name="connsiteX18" fmla="*/ 728617 w 747919"/>
              <a:gd name="connsiteY18" fmla="*/ 680667 h 748254"/>
              <a:gd name="connsiteX19" fmla="*/ 712758 w 747919"/>
              <a:gd name="connsiteY19" fmla="*/ 713214 h 748254"/>
              <a:gd name="connsiteX20" fmla="*/ 651798 w 747919"/>
              <a:gd name="connsiteY20" fmla="*/ 719462 h 748254"/>
              <a:gd name="connsiteX21" fmla="*/ 517924 w 747919"/>
              <a:gd name="connsiteY21" fmla="*/ 585360 h 748254"/>
              <a:gd name="connsiteX22" fmla="*/ 508466 w 747919"/>
              <a:gd name="connsiteY22" fmla="*/ 557033 h 748254"/>
              <a:gd name="connsiteX23" fmla="*/ 560549 w 747919"/>
              <a:gd name="connsiteY23" fmla="*/ 508522 h 748254"/>
              <a:gd name="connsiteX24" fmla="*/ 585266 w 747919"/>
              <a:gd name="connsiteY24" fmla="*/ 518218 h 748254"/>
              <a:gd name="connsiteX25" fmla="*/ 94605 w 747919"/>
              <a:gd name="connsiteY25" fmla="*/ 94899 h 748254"/>
              <a:gd name="connsiteX26" fmla="*/ 458306 w 747919"/>
              <a:gd name="connsiteY26" fmla="*/ 94901 h 748254"/>
              <a:gd name="connsiteX27" fmla="*/ 458303 w 747919"/>
              <a:gd name="connsiteY27" fmla="*/ 458601 h 748254"/>
              <a:gd name="connsiteX28" fmla="*/ 94605 w 747919"/>
              <a:gd name="connsiteY28" fmla="*/ 458601 h 748254"/>
              <a:gd name="connsiteX29" fmla="*/ 93402 w 747919"/>
              <a:gd name="connsiteY29" fmla="*/ 96102 h 748254"/>
              <a:gd name="connsiteX30" fmla="*/ 94605 w 747919"/>
              <a:gd name="connsiteY30" fmla="*/ 94899 h 74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47919" h="748254">
                <a:moveTo>
                  <a:pt x="276447" y="552842"/>
                </a:moveTo>
                <a:cubicBezTo>
                  <a:pt x="346393" y="552947"/>
                  <a:pt x="413760" y="526433"/>
                  <a:pt x="464870" y="478680"/>
                </a:cubicBezTo>
                <a:lnTo>
                  <a:pt x="504504" y="518313"/>
                </a:lnTo>
                <a:cubicBezTo>
                  <a:pt x="496012" y="528983"/>
                  <a:pt x="490797" y="541887"/>
                  <a:pt x="489492" y="555461"/>
                </a:cubicBezTo>
                <a:cubicBezTo>
                  <a:pt x="487716" y="571447"/>
                  <a:pt x="493200" y="587387"/>
                  <a:pt x="504437" y="598895"/>
                </a:cubicBezTo>
                <a:lnTo>
                  <a:pt x="638330" y="733007"/>
                </a:lnTo>
                <a:cubicBezTo>
                  <a:pt x="648504" y="742997"/>
                  <a:pt x="662260" y="748487"/>
                  <a:pt x="676516" y="748247"/>
                </a:cubicBezTo>
                <a:cubicBezTo>
                  <a:pt x="713291" y="747066"/>
                  <a:pt x="743593" y="719005"/>
                  <a:pt x="747591" y="682429"/>
                </a:cubicBezTo>
                <a:cubicBezTo>
                  <a:pt x="749368" y="666443"/>
                  <a:pt x="743883" y="650503"/>
                  <a:pt x="732646" y="638995"/>
                </a:cubicBezTo>
                <a:lnTo>
                  <a:pt x="598754" y="504759"/>
                </a:lnTo>
                <a:cubicBezTo>
                  <a:pt x="578265" y="484223"/>
                  <a:pt x="543642" y="484824"/>
                  <a:pt x="517982" y="504759"/>
                </a:cubicBezTo>
                <a:lnTo>
                  <a:pt x="478339" y="465116"/>
                </a:lnTo>
                <a:cubicBezTo>
                  <a:pt x="582565" y="353587"/>
                  <a:pt x="576645" y="178683"/>
                  <a:pt x="465116" y="74456"/>
                </a:cubicBezTo>
                <a:cubicBezTo>
                  <a:pt x="353588" y="-29770"/>
                  <a:pt x="178683" y="-23850"/>
                  <a:pt x="74457" y="87679"/>
                </a:cubicBezTo>
                <a:cubicBezTo>
                  <a:pt x="-29770" y="199208"/>
                  <a:pt x="-23850" y="374112"/>
                  <a:pt x="87678" y="478339"/>
                </a:cubicBezTo>
                <a:cubicBezTo>
                  <a:pt x="138876" y="526184"/>
                  <a:pt x="206335" y="552797"/>
                  <a:pt x="276409" y="552794"/>
                </a:cubicBezTo>
                <a:close/>
                <a:moveTo>
                  <a:pt x="585266" y="518218"/>
                </a:moveTo>
                <a:lnTo>
                  <a:pt x="719159" y="652330"/>
                </a:lnTo>
                <a:cubicBezTo>
                  <a:pt x="726393" y="659884"/>
                  <a:pt x="729864" y="670282"/>
                  <a:pt x="728617" y="680667"/>
                </a:cubicBezTo>
                <a:cubicBezTo>
                  <a:pt x="727326" y="693044"/>
                  <a:pt x="721710" y="704569"/>
                  <a:pt x="712758" y="713214"/>
                </a:cubicBezTo>
                <a:cubicBezTo>
                  <a:pt x="694185" y="731731"/>
                  <a:pt x="666857" y="734521"/>
                  <a:pt x="651798" y="719462"/>
                </a:cubicBezTo>
                <a:lnTo>
                  <a:pt x="517924" y="585360"/>
                </a:lnTo>
                <a:cubicBezTo>
                  <a:pt x="510690" y="577809"/>
                  <a:pt x="507219" y="567415"/>
                  <a:pt x="508466" y="557033"/>
                </a:cubicBezTo>
                <a:cubicBezTo>
                  <a:pt x="511643" y="530309"/>
                  <a:pt x="533667" y="509795"/>
                  <a:pt x="560549" y="508522"/>
                </a:cubicBezTo>
                <a:cubicBezTo>
                  <a:pt x="569756" y="508304"/>
                  <a:pt x="578663" y="511798"/>
                  <a:pt x="585266" y="518218"/>
                </a:cubicBezTo>
                <a:close/>
                <a:moveTo>
                  <a:pt x="94605" y="94899"/>
                </a:moveTo>
                <a:cubicBezTo>
                  <a:pt x="195038" y="-5534"/>
                  <a:pt x="357873" y="-5533"/>
                  <a:pt x="458306" y="94901"/>
                </a:cubicBezTo>
                <a:cubicBezTo>
                  <a:pt x="558738" y="195335"/>
                  <a:pt x="558737" y="358169"/>
                  <a:pt x="458303" y="458601"/>
                </a:cubicBezTo>
                <a:cubicBezTo>
                  <a:pt x="357870" y="559033"/>
                  <a:pt x="195037" y="559033"/>
                  <a:pt x="94605" y="458601"/>
                </a:cubicBezTo>
                <a:cubicBezTo>
                  <a:pt x="-5829" y="358832"/>
                  <a:pt x="-6368" y="196535"/>
                  <a:pt x="93402" y="96102"/>
                </a:cubicBezTo>
                <a:cubicBezTo>
                  <a:pt x="93802" y="95700"/>
                  <a:pt x="94203" y="95299"/>
                  <a:pt x="94605" y="94899"/>
                </a:cubicBezTo>
                <a:close/>
              </a:path>
            </a:pathLst>
          </a:custGeom>
          <a:solidFill>
            <a:srgbClr val="156082"/>
          </a:solidFill>
          <a:ln w="9525" cap="flat">
            <a:noFill/>
            <a:prstDash val="solid"/>
            <a:miter/>
          </a:ln>
        </p:spPr>
        <p:txBody>
          <a:bodyPr rtlCol="0" anchor="ctr"/>
          <a:lstStyle/>
          <a:p>
            <a:endParaRPr lang="fr-BE"/>
          </a:p>
        </p:txBody>
      </p:sp>
      <p:sp>
        <p:nvSpPr>
          <p:cNvPr id="5" name="TextShape 2">
            <a:extLst>
              <a:ext uri="{FF2B5EF4-FFF2-40B4-BE49-F238E27FC236}">
                <a16:creationId xmlns:a16="http://schemas.microsoft.com/office/drawing/2014/main" id="{2431FB32-A066-F1D0-AA82-67073A13C68A}"/>
              </a:ext>
            </a:extLst>
          </p:cNvPr>
          <p:cNvSpPr txBox="1"/>
          <p:nvPr/>
        </p:nvSpPr>
        <p:spPr>
          <a:xfrm>
            <a:off x="1217281" y="273113"/>
            <a:ext cx="10694337" cy="763803"/>
          </a:xfrm>
          <a:prstGeom prst="rect">
            <a:avLst/>
          </a:prstGeom>
          <a:noFill/>
          <a:ln>
            <a:noFill/>
          </a:ln>
        </p:spPr>
        <p:txBody>
          <a:bodyPr anchor="ctr">
            <a:normAutofit/>
          </a:bodyPr>
          <a:lstStyle/>
          <a:p>
            <a:pPr>
              <a:lnSpc>
                <a:spcPct val="90000"/>
              </a:lnSpc>
              <a:spcBef>
                <a:spcPts val="1001"/>
              </a:spcBef>
              <a:tabLst>
                <a:tab pos="0" algn="l"/>
              </a:tabLst>
            </a:pPr>
            <a:r>
              <a:rPr lang="fr-BE" sz="3200" spc="-1" dirty="0">
                <a:solidFill>
                  <a:srgbClr val="156082"/>
                </a:solidFill>
                <a:latin typeface="Aptos Display"/>
              </a:rPr>
              <a:t>Conseil des études MSFE</a:t>
            </a:r>
            <a:endParaRPr lang="fr-FR" sz="3200" spc="-1" dirty="0">
              <a:solidFill>
                <a:srgbClr val="156082"/>
              </a:solidFill>
              <a:latin typeface="Aptos Display"/>
            </a:endParaRPr>
          </a:p>
        </p:txBody>
      </p:sp>
      <p:grpSp>
        <p:nvGrpSpPr>
          <p:cNvPr id="11" name="Graphique 14" descr="Couronne avec un remplissage uni">
            <a:extLst>
              <a:ext uri="{FF2B5EF4-FFF2-40B4-BE49-F238E27FC236}">
                <a16:creationId xmlns:a16="http://schemas.microsoft.com/office/drawing/2014/main" id="{10CCDA06-F7F9-E921-6C47-50D5B253DE81}"/>
              </a:ext>
            </a:extLst>
          </p:cNvPr>
          <p:cNvGrpSpPr/>
          <p:nvPr/>
        </p:nvGrpSpPr>
        <p:grpSpPr>
          <a:xfrm>
            <a:off x="10241280" y="4936455"/>
            <a:ext cx="2073241" cy="2097162"/>
            <a:chOff x="5370730" y="4150922"/>
            <a:chExt cx="1157741" cy="1171099"/>
          </a:xfrm>
          <a:solidFill>
            <a:srgbClr val="006F7B">
              <a:alpha val="10000"/>
            </a:srgbClr>
          </a:solidFill>
        </p:grpSpPr>
        <p:sp>
          <p:nvSpPr>
            <p:cNvPr id="12" name="Forme libre : forme 18">
              <a:extLst>
                <a:ext uri="{FF2B5EF4-FFF2-40B4-BE49-F238E27FC236}">
                  <a16:creationId xmlns:a16="http://schemas.microsoft.com/office/drawing/2014/main" id="{7D76A069-5A0D-185D-8B46-77E998689CA7}"/>
                </a:ext>
              </a:extLst>
            </p:cNvPr>
            <p:cNvSpPr/>
            <p:nvPr/>
          </p:nvSpPr>
          <p:spPr>
            <a:xfrm>
              <a:off x="5385573" y="4874966"/>
              <a:ext cx="430442" cy="153453"/>
            </a:xfrm>
            <a:custGeom>
              <a:avLst/>
              <a:gdLst>
                <a:gd name="connsiteX0" fmla="*/ 430442 w 430442"/>
                <a:gd name="connsiteY0" fmla="*/ 133872 h 153453"/>
                <a:gd name="connsiteX1" fmla="*/ 233033 w 430442"/>
                <a:gd name="connsiteY1" fmla="*/ 12160 h 153453"/>
                <a:gd name="connsiteX2" fmla="*/ 0 w 430442"/>
                <a:gd name="connsiteY2" fmla="*/ 19582 h 153453"/>
                <a:gd name="connsiteX3" fmla="*/ 197410 w 430442"/>
                <a:gd name="connsiteY3" fmla="*/ 141293 h 153453"/>
                <a:gd name="connsiteX4" fmla="*/ 430442 w 430442"/>
                <a:gd name="connsiteY4" fmla="*/ 133872 h 153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3453">
                  <a:moveTo>
                    <a:pt x="430442" y="133872"/>
                  </a:moveTo>
                  <a:cubicBezTo>
                    <a:pt x="430442" y="133872"/>
                    <a:pt x="351775" y="43330"/>
                    <a:pt x="233033" y="12160"/>
                  </a:cubicBezTo>
                  <a:cubicBezTo>
                    <a:pt x="114290" y="-19010"/>
                    <a:pt x="0" y="19582"/>
                    <a:pt x="0" y="19582"/>
                  </a:cubicBezTo>
                  <a:cubicBezTo>
                    <a:pt x="0" y="19582"/>
                    <a:pt x="78667" y="110123"/>
                    <a:pt x="197410" y="141293"/>
                  </a:cubicBezTo>
                  <a:cubicBezTo>
                    <a:pt x="316152" y="172463"/>
                    <a:pt x="430442" y="133872"/>
                    <a:pt x="430442" y="133872"/>
                  </a:cubicBezTo>
                  <a:close/>
                </a:path>
              </a:pathLst>
            </a:custGeom>
            <a:grpFill/>
            <a:ln w="25400" cap="flat">
              <a:noFill/>
              <a:prstDash val="solid"/>
              <a:miter/>
            </a:ln>
          </p:spPr>
          <p:txBody>
            <a:bodyPr rtlCol="0" anchor="ctr"/>
            <a:lstStyle/>
            <a:p>
              <a:endParaRPr lang="fr-BE"/>
            </a:p>
          </p:txBody>
        </p:sp>
        <p:sp>
          <p:nvSpPr>
            <p:cNvPr id="13" name="Forme libre : forme 19">
              <a:extLst>
                <a:ext uri="{FF2B5EF4-FFF2-40B4-BE49-F238E27FC236}">
                  <a16:creationId xmlns:a16="http://schemas.microsoft.com/office/drawing/2014/main" id="{0050F10C-DFAF-9424-D3B1-9C91393FB77D}"/>
                </a:ext>
              </a:extLst>
            </p:cNvPr>
            <p:cNvSpPr/>
            <p:nvPr/>
          </p:nvSpPr>
          <p:spPr>
            <a:xfrm>
              <a:off x="5370730" y="4559100"/>
              <a:ext cx="314668" cy="314668"/>
            </a:xfrm>
            <a:custGeom>
              <a:avLst/>
              <a:gdLst>
                <a:gd name="connsiteX0" fmla="*/ 314668 w 314668"/>
                <a:gd name="connsiteY0" fmla="*/ 314668 h 314668"/>
                <a:gd name="connsiteX1" fmla="*/ 204831 w 314668"/>
                <a:gd name="connsiteY1" fmla="*/ 109837 h 314668"/>
                <a:gd name="connsiteX2" fmla="*/ 0 w 314668"/>
                <a:gd name="connsiteY2" fmla="*/ 0 h 314668"/>
                <a:gd name="connsiteX3" fmla="*/ 109837 w 314668"/>
                <a:gd name="connsiteY3" fmla="*/ 204831 h 314668"/>
                <a:gd name="connsiteX4" fmla="*/ 314668 w 314668"/>
                <a:gd name="connsiteY4" fmla="*/ 314668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314668"/>
                  </a:moveTo>
                  <a:cubicBezTo>
                    <a:pt x="314668" y="314668"/>
                    <a:pt x="290920" y="197410"/>
                    <a:pt x="204831" y="109837"/>
                  </a:cubicBezTo>
                  <a:cubicBezTo>
                    <a:pt x="117258" y="23749"/>
                    <a:pt x="0" y="0"/>
                    <a:pt x="0" y="0"/>
                  </a:cubicBezTo>
                  <a:cubicBezTo>
                    <a:pt x="0" y="0"/>
                    <a:pt x="23749" y="117258"/>
                    <a:pt x="109837" y="204831"/>
                  </a:cubicBezTo>
                  <a:cubicBezTo>
                    <a:pt x="197410" y="290920"/>
                    <a:pt x="314668" y="314668"/>
                    <a:pt x="314668" y="314668"/>
                  </a:cubicBezTo>
                  <a:close/>
                </a:path>
              </a:pathLst>
            </a:custGeom>
            <a:grpFill/>
            <a:ln w="25400" cap="flat">
              <a:noFill/>
              <a:prstDash val="solid"/>
              <a:miter/>
            </a:ln>
          </p:spPr>
          <p:txBody>
            <a:bodyPr rtlCol="0" anchor="ctr"/>
            <a:lstStyle/>
            <a:p>
              <a:endParaRPr lang="fr-BE"/>
            </a:p>
          </p:txBody>
        </p:sp>
        <p:sp>
          <p:nvSpPr>
            <p:cNvPr id="14" name="Forme libre : forme 20">
              <a:extLst>
                <a:ext uri="{FF2B5EF4-FFF2-40B4-BE49-F238E27FC236}">
                  <a16:creationId xmlns:a16="http://schemas.microsoft.com/office/drawing/2014/main" id="{5F0BDC8F-D139-DF79-7FDC-75CDF07793D6}"/>
                </a:ext>
              </a:extLst>
            </p:cNvPr>
            <p:cNvSpPr/>
            <p:nvPr/>
          </p:nvSpPr>
          <p:spPr>
            <a:xfrm>
              <a:off x="5509967" y="4265211"/>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2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2"/>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15" name="Forme libre : forme 21">
              <a:extLst>
                <a:ext uri="{FF2B5EF4-FFF2-40B4-BE49-F238E27FC236}">
                  <a16:creationId xmlns:a16="http://schemas.microsoft.com/office/drawing/2014/main" id="{42328612-A100-A9CA-3878-9D7A19D993B9}"/>
                </a:ext>
              </a:extLst>
            </p:cNvPr>
            <p:cNvSpPr/>
            <p:nvPr/>
          </p:nvSpPr>
          <p:spPr>
            <a:xfrm>
              <a:off x="5688081" y="4150922"/>
              <a:ext cx="153453" cy="430442"/>
            </a:xfrm>
            <a:custGeom>
              <a:avLst/>
              <a:gdLst>
                <a:gd name="connsiteX0" fmla="*/ 141293 w 153453"/>
                <a:gd name="connsiteY0" fmla="*/ 233033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3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3"/>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3"/>
                  </a:cubicBezTo>
                  <a:close/>
                </a:path>
              </a:pathLst>
            </a:custGeom>
            <a:grpFill/>
            <a:ln w="25400" cap="flat">
              <a:noFill/>
              <a:prstDash val="solid"/>
              <a:miter/>
            </a:ln>
          </p:spPr>
          <p:txBody>
            <a:bodyPr rtlCol="0" anchor="ctr"/>
            <a:lstStyle/>
            <a:p>
              <a:endParaRPr lang="fr-BE"/>
            </a:p>
          </p:txBody>
        </p:sp>
        <p:sp>
          <p:nvSpPr>
            <p:cNvPr id="16" name="Forme libre : forme 22">
              <a:extLst>
                <a:ext uri="{FF2B5EF4-FFF2-40B4-BE49-F238E27FC236}">
                  <a16:creationId xmlns:a16="http://schemas.microsoft.com/office/drawing/2014/main" id="{C263559C-2F76-AE8B-D6E6-AAADD035EB13}"/>
                </a:ext>
              </a:extLst>
            </p:cNvPr>
            <p:cNvSpPr/>
            <p:nvPr/>
          </p:nvSpPr>
          <p:spPr>
            <a:xfrm>
              <a:off x="6083186" y="4874315"/>
              <a:ext cx="430442" cy="154103"/>
            </a:xfrm>
            <a:custGeom>
              <a:avLst/>
              <a:gdLst>
                <a:gd name="connsiteX0" fmla="*/ 197410 w 430442"/>
                <a:gd name="connsiteY0" fmla="*/ 12811 h 154103"/>
                <a:gd name="connsiteX1" fmla="*/ 0 w 430442"/>
                <a:gd name="connsiteY1" fmla="*/ 134522 h 154103"/>
                <a:gd name="connsiteX2" fmla="*/ 233032 w 430442"/>
                <a:gd name="connsiteY2" fmla="*/ 141943 h 154103"/>
                <a:gd name="connsiteX3" fmla="*/ 430442 w 430442"/>
                <a:gd name="connsiteY3" fmla="*/ 20232 h 154103"/>
                <a:gd name="connsiteX4" fmla="*/ 197410 w 430442"/>
                <a:gd name="connsiteY4" fmla="*/ 12811 h 1541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42" h="154103">
                  <a:moveTo>
                    <a:pt x="197410" y="12811"/>
                  </a:moveTo>
                  <a:cubicBezTo>
                    <a:pt x="78667" y="43981"/>
                    <a:pt x="0" y="134522"/>
                    <a:pt x="0" y="134522"/>
                  </a:cubicBezTo>
                  <a:cubicBezTo>
                    <a:pt x="0" y="134522"/>
                    <a:pt x="114290" y="173113"/>
                    <a:pt x="233032" y="141943"/>
                  </a:cubicBezTo>
                  <a:cubicBezTo>
                    <a:pt x="351775" y="110773"/>
                    <a:pt x="430442" y="20232"/>
                    <a:pt x="430442" y="20232"/>
                  </a:cubicBezTo>
                  <a:cubicBezTo>
                    <a:pt x="430442" y="20232"/>
                    <a:pt x="316152" y="-19844"/>
                    <a:pt x="197410" y="12811"/>
                  </a:cubicBezTo>
                  <a:close/>
                </a:path>
              </a:pathLst>
            </a:custGeom>
            <a:grpFill/>
            <a:ln w="25400" cap="flat">
              <a:noFill/>
              <a:prstDash val="solid"/>
              <a:miter/>
            </a:ln>
          </p:spPr>
          <p:txBody>
            <a:bodyPr rtlCol="0" anchor="ctr"/>
            <a:lstStyle/>
            <a:p>
              <a:endParaRPr lang="fr-BE" dirty="0"/>
            </a:p>
          </p:txBody>
        </p:sp>
        <p:sp>
          <p:nvSpPr>
            <p:cNvPr id="17" name="Forme libre : forme 23">
              <a:extLst>
                <a:ext uri="{FF2B5EF4-FFF2-40B4-BE49-F238E27FC236}">
                  <a16:creationId xmlns:a16="http://schemas.microsoft.com/office/drawing/2014/main" id="{828D71CA-53E3-231B-892F-9880243A5ED6}"/>
                </a:ext>
              </a:extLst>
            </p:cNvPr>
            <p:cNvSpPr/>
            <p:nvPr/>
          </p:nvSpPr>
          <p:spPr>
            <a:xfrm>
              <a:off x="6213803" y="4559100"/>
              <a:ext cx="314668" cy="314668"/>
            </a:xfrm>
            <a:custGeom>
              <a:avLst/>
              <a:gdLst>
                <a:gd name="connsiteX0" fmla="*/ 314668 w 314668"/>
                <a:gd name="connsiteY0" fmla="*/ 0 h 314668"/>
                <a:gd name="connsiteX1" fmla="*/ 109837 w 314668"/>
                <a:gd name="connsiteY1" fmla="*/ 109837 h 314668"/>
                <a:gd name="connsiteX2" fmla="*/ 0 w 314668"/>
                <a:gd name="connsiteY2" fmla="*/ 314668 h 314668"/>
                <a:gd name="connsiteX3" fmla="*/ 204831 w 314668"/>
                <a:gd name="connsiteY3" fmla="*/ 204831 h 314668"/>
                <a:gd name="connsiteX4" fmla="*/ 314668 w 314668"/>
                <a:gd name="connsiteY4" fmla="*/ 0 h 314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668" h="314668">
                  <a:moveTo>
                    <a:pt x="314668" y="0"/>
                  </a:moveTo>
                  <a:cubicBezTo>
                    <a:pt x="314668" y="0"/>
                    <a:pt x="197410" y="23749"/>
                    <a:pt x="109837" y="109837"/>
                  </a:cubicBezTo>
                  <a:cubicBezTo>
                    <a:pt x="22264" y="197410"/>
                    <a:pt x="0" y="314668"/>
                    <a:pt x="0" y="314668"/>
                  </a:cubicBezTo>
                  <a:cubicBezTo>
                    <a:pt x="0" y="314668"/>
                    <a:pt x="117258" y="290920"/>
                    <a:pt x="204831" y="204831"/>
                  </a:cubicBezTo>
                  <a:cubicBezTo>
                    <a:pt x="290920" y="117258"/>
                    <a:pt x="314668" y="0"/>
                    <a:pt x="314668" y="0"/>
                  </a:cubicBezTo>
                  <a:close/>
                </a:path>
              </a:pathLst>
            </a:custGeom>
            <a:grpFill/>
            <a:ln w="25400" cap="flat">
              <a:noFill/>
              <a:prstDash val="solid"/>
              <a:miter/>
            </a:ln>
          </p:spPr>
          <p:txBody>
            <a:bodyPr rtlCol="0" anchor="ctr"/>
            <a:lstStyle/>
            <a:p>
              <a:endParaRPr lang="fr-BE"/>
            </a:p>
          </p:txBody>
        </p:sp>
        <p:sp>
          <p:nvSpPr>
            <p:cNvPr id="18" name="Forme libre : forme 24">
              <a:extLst>
                <a:ext uri="{FF2B5EF4-FFF2-40B4-BE49-F238E27FC236}">
                  <a16:creationId xmlns:a16="http://schemas.microsoft.com/office/drawing/2014/main" id="{AB048634-08A7-F0EA-C0F4-FEFE84D8EA47}"/>
                </a:ext>
              </a:extLst>
            </p:cNvPr>
            <p:cNvSpPr/>
            <p:nvPr/>
          </p:nvSpPr>
          <p:spPr>
            <a:xfrm>
              <a:off x="6237265" y="4265211"/>
              <a:ext cx="153453" cy="430442"/>
            </a:xfrm>
            <a:custGeom>
              <a:avLst/>
              <a:gdLst>
                <a:gd name="connsiteX0" fmla="*/ 141293 w 153453"/>
                <a:gd name="connsiteY0" fmla="*/ 233032 h 430442"/>
                <a:gd name="connsiteX1" fmla="*/ 133872 w 153453"/>
                <a:gd name="connsiteY1" fmla="*/ 0 h 430442"/>
                <a:gd name="connsiteX2" fmla="*/ 12160 w 153453"/>
                <a:gd name="connsiteY2" fmla="*/ 197410 h 430442"/>
                <a:gd name="connsiteX3" fmla="*/ 19582 w 153453"/>
                <a:gd name="connsiteY3" fmla="*/ 430442 h 430442"/>
                <a:gd name="connsiteX4" fmla="*/ 141293 w 153453"/>
                <a:gd name="connsiteY4" fmla="*/ 23303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41293" y="233032"/>
                  </a:moveTo>
                  <a:cubicBezTo>
                    <a:pt x="172463" y="114290"/>
                    <a:pt x="133872" y="0"/>
                    <a:pt x="133872" y="0"/>
                  </a:cubicBezTo>
                  <a:cubicBezTo>
                    <a:pt x="133872" y="0"/>
                    <a:pt x="43330" y="78667"/>
                    <a:pt x="12160" y="197410"/>
                  </a:cubicBezTo>
                  <a:cubicBezTo>
                    <a:pt x="-19010" y="316152"/>
                    <a:pt x="19582" y="430442"/>
                    <a:pt x="19582" y="430442"/>
                  </a:cubicBezTo>
                  <a:cubicBezTo>
                    <a:pt x="19582" y="430442"/>
                    <a:pt x="108639" y="351775"/>
                    <a:pt x="141293" y="233032"/>
                  </a:cubicBezTo>
                  <a:close/>
                </a:path>
              </a:pathLst>
            </a:custGeom>
            <a:grpFill/>
            <a:ln w="25400" cap="flat">
              <a:noFill/>
              <a:prstDash val="solid"/>
              <a:miter/>
            </a:ln>
          </p:spPr>
          <p:txBody>
            <a:bodyPr rtlCol="0" anchor="ctr"/>
            <a:lstStyle/>
            <a:p>
              <a:endParaRPr lang="fr-BE"/>
            </a:p>
          </p:txBody>
        </p:sp>
        <p:sp>
          <p:nvSpPr>
            <p:cNvPr id="19" name="Forme libre : forme 25">
              <a:extLst>
                <a:ext uri="{FF2B5EF4-FFF2-40B4-BE49-F238E27FC236}">
                  <a16:creationId xmlns:a16="http://schemas.microsoft.com/office/drawing/2014/main" id="{2E0217E8-65F2-7739-BD33-D58BE6B8024F}"/>
                </a:ext>
              </a:extLst>
            </p:cNvPr>
            <p:cNvSpPr/>
            <p:nvPr/>
          </p:nvSpPr>
          <p:spPr>
            <a:xfrm>
              <a:off x="6059151" y="4150922"/>
              <a:ext cx="153453" cy="430442"/>
            </a:xfrm>
            <a:custGeom>
              <a:avLst/>
              <a:gdLst>
                <a:gd name="connsiteX0" fmla="*/ 133872 w 153453"/>
                <a:gd name="connsiteY0" fmla="*/ 430442 h 430442"/>
                <a:gd name="connsiteX1" fmla="*/ 141293 w 153453"/>
                <a:gd name="connsiteY1" fmla="*/ 197410 h 430442"/>
                <a:gd name="connsiteX2" fmla="*/ 19582 w 153453"/>
                <a:gd name="connsiteY2" fmla="*/ 0 h 430442"/>
                <a:gd name="connsiteX3" fmla="*/ 12160 w 153453"/>
                <a:gd name="connsiteY3" fmla="*/ 233033 h 430442"/>
                <a:gd name="connsiteX4" fmla="*/ 133872 w 153453"/>
                <a:gd name="connsiteY4" fmla="*/ 430442 h 43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453" h="430442">
                  <a:moveTo>
                    <a:pt x="133872" y="430442"/>
                  </a:moveTo>
                  <a:cubicBezTo>
                    <a:pt x="133872" y="430442"/>
                    <a:pt x="172463" y="316152"/>
                    <a:pt x="141293" y="197410"/>
                  </a:cubicBezTo>
                  <a:cubicBezTo>
                    <a:pt x="110123" y="78667"/>
                    <a:pt x="19582" y="0"/>
                    <a:pt x="19582" y="0"/>
                  </a:cubicBezTo>
                  <a:cubicBezTo>
                    <a:pt x="19582" y="0"/>
                    <a:pt x="-19010" y="114290"/>
                    <a:pt x="12160" y="233033"/>
                  </a:cubicBezTo>
                  <a:cubicBezTo>
                    <a:pt x="43330" y="351775"/>
                    <a:pt x="133872" y="430442"/>
                    <a:pt x="133872" y="430442"/>
                  </a:cubicBezTo>
                  <a:close/>
                </a:path>
              </a:pathLst>
            </a:custGeom>
            <a:grpFill/>
            <a:ln w="25400" cap="flat">
              <a:noFill/>
              <a:prstDash val="solid"/>
              <a:miter/>
            </a:ln>
          </p:spPr>
          <p:txBody>
            <a:bodyPr rtlCol="0" anchor="ctr"/>
            <a:lstStyle/>
            <a:p>
              <a:endParaRPr lang="fr-BE"/>
            </a:p>
          </p:txBody>
        </p:sp>
        <p:sp>
          <p:nvSpPr>
            <p:cNvPr id="20" name="Forme libre : forme 26">
              <a:extLst>
                <a:ext uri="{FF2B5EF4-FFF2-40B4-BE49-F238E27FC236}">
                  <a16:creationId xmlns:a16="http://schemas.microsoft.com/office/drawing/2014/main" id="{EAF92C6A-EEE0-E3B1-3EE0-77084F20AD17}"/>
                </a:ext>
              </a:extLst>
            </p:cNvPr>
            <p:cNvSpPr/>
            <p:nvPr/>
          </p:nvSpPr>
          <p:spPr>
            <a:xfrm>
              <a:off x="5541423" y="5044663"/>
              <a:ext cx="819324" cy="277357"/>
            </a:xfrm>
            <a:custGeom>
              <a:avLst/>
              <a:gdLst>
                <a:gd name="connsiteX0" fmla="*/ 618946 w 819324"/>
                <a:gd name="connsiteY0" fmla="*/ 13155 h 277357"/>
                <a:gd name="connsiteX1" fmla="*/ 408178 w 819324"/>
                <a:gd name="connsiteY1" fmla="*/ 13155 h 277357"/>
                <a:gd name="connsiteX2" fmla="*/ 197410 w 819324"/>
                <a:gd name="connsiteY2" fmla="*/ 11671 h 277357"/>
                <a:gd name="connsiteX3" fmla="*/ 0 w 819324"/>
                <a:gd name="connsiteY3" fmla="*/ 133382 h 277357"/>
                <a:gd name="connsiteX4" fmla="*/ 233033 w 819324"/>
                <a:gd name="connsiteY4" fmla="*/ 140804 h 277357"/>
                <a:gd name="connsiteX5" fmla="*/ 289435 w 819324"/>
                <a:gd name="connsiteY5" fmla="*/ 120024 h 277357"/>
                <a:gd name="connsiteX6" fmla="*/ 198894 w 819324"/>
                <a:gd name="connsiteY6" fmla="*/ 195722 h 277357"/>
                <a:gd name="connsiteX7" fmla="*/ 233033 w 819324"/>
                <a:gd name="connsiteY7" fmla="*/ 277358 h 277357"/>
                <a:gd name="connsiteX8" fmla="*/ 378492 w 819324"/>
                <a:gd name="connsiteY8" fmla="*/ 148225 h 277357"/>
                <a:gd name="connsiteX9" fmla="*/ 409662 w 819324"/>
                <a:gd name="connsiteY9" fmla="*/ 106665 h 277357"/>
                <a:gd name="connsiteX10" fmla="*/ 440832 w 819324"/>
                <a:gd name="connsiteY10" fmla="*/ 148225 h 277357"/>
                <a:gd name="connsiteX11" fmla="*/ 586292 w 819324"/>
                <a:gd name="connsiteY11" fmla="*/ 277358 h 277357"/>
                <a:gd name="connsiteX12" fmla="*/ 620430 w 819324"/>
                <a:gd name="connsiteY12" fmla="*/ 195722 h 277357"/>
                <a:gd name="connsiteX13" fmla="*/ 529889 w 819324"/>
                <a:gd name="connsiteY13" fmla="*/ 120024 h 277357"/>
                <a:gd name="connsiteX14" fmla="*/ 586292 w 819324"/>
                <a:gd name="connsiteY14" fmla="*/ 140804 h 277357"/>
                <a:gd name="connsiteX15" fmla="*/ 819324 w 819324"/>
                <a:gd name="connsiteY15" fmla="*/ 133382 h 277357"/>
                <a:gd name="connsiteX16" fmla="*/ 618946 w 819324"/>
                <a:gd name="connsiteY16" fmla="*/ 13155 h 277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9324" h="277357">
                  <a:moveTo>
                    <a:pt x="618946" y="13155"/>
                  </a:moveTo>
                  <a:cubicBezTo>
                    <a:pt x="531373" y="-10593"/>
                    <a:pt x="446769" y="4250"/>
                    <a:pt x="408178" y="13155"/>
                  </a:cubicBezTo>
                  <a:cubicBezTo>
                    <a:pt x="369587" y="4250"/>
                    <a:pt x="284982" y="-10593"/>
                    <a:pt x="197410" y="11671"/>
                  </a:cubicBezTo>
                  <a:cubicBezTo>
                    <a:pt x="78667" y="42841"/>
                    <a:pt x="0" y="133382"/>
                    <a:pt x="0" y="133382"/>
                  </a:cubicBezTo>
                  <a:cubicBezTo>
                    <a:pt x="0" y="133382"/>
                    <a:pt x="114290" y="171974"/>
                    <a:pt x="233033" y="140804"/>
                  </a:cubicBezTo>
                  <a:cubicBezTo>
                    <a:pt x="252328" y="134867"/>
                    <a:pt x="271624" y="128930"/>
                    <a:pt x="289435" y="120024"/>
                  </a:cubicBezTo>
                  <a:cubicBezTo>
                    <a:pt x="267171" y="151194"/>
                    <a:pt x="244907" y="176427"/>
                    <a:pt x="198894" y="195722"/>
                  </a:cubicBezTo>
                  <a:lnTo>
                    <a:pt x="233033" y="277358"/>
                  </a:lnTo>
                  <a:cubicBezTo>
                    <a:pt x="313184" y="243219"/>
                    <a:pt x="347322" y="192754"/>
                    <a:pt x="378492" y="148225"/>
                  </a:cubicBezTo>
                  <a:cubicBezTo>
                    <a:pt x="388882" y="133382"/>
                    <a:pt x="397788" y="120024"/>
                    <a:pt x="409662" y="106665"/>
                  </a:cubicBezTo>
                  <a:cubicBezTo>
                    <a:pt x="420052" y="120024"/>
                    <a:pt x="430442" y="133382"/>
                    <a:pt x="440832" y="148225"/>
                  </a:cubicBezTo>
                  <a:cubicBezTo>
                    <a:pt x="470518" y="192754"/>
                    <a:pt x="504656" y="243219"/>
                    <a:pt x="586292" y="277358"/>
                  </a:cubicBezTo>
                  <a:lnTo>
                    <a:pt x="620430" y="195722"/>
                  </a:lnTo>
                  <a:cubicBezTo>
                    <a:pt x="574418" y="176427"/>
                    <a:pt x="552153" y="151194"/>
                    <a:pt x="529889" y="120024"/>
                  </a:cubicBezTo>
                  <a:cubicBezTo>
                    <a:pt x="547701" y="127445"/>
                    <a:pt x="565512" y="134867"/>
                    <a:pt x="586292" y="140804"/>
                  </a:cubicBezTo>
                  <a:cubicBezTo>
                    <a:pt x="705035" y="171974"/>
                    <a:pt x="819324" y="133382"/>
                    <a:pt x="819324" y="133382"/>
                  </a:cubicBezTo>
                  <a:cubicBezTo>
                    <a:pt x="819324" y="133382"/>
                    <a:pt x="737689" y="44325"/>
                    <a:pt x="618946" y="13155"/>
                  </a:cubicBezTo>
                  <a:close/>
                </a:path>
              </a:pathLst>
            </a:custGeom>
            <a:grpFill/>
            <a:ln w="25400" cap="flat">
              <a:noFill/>
              <a:prstDash val="solid"/>
              <a:miter/>
            </a:ln>
          </p:spPr>
          <p:txBody>
            <a:bodyPr rtlCol="0" anchor="ctr"/>
            <a:lstStyle/>
            <a:p>
              <a:endParaRPr lang="fr-BE"/>
            </a:p>
          </p:txBody>
        </p:sp>
      </p:grpSp>
    </p:spTree>
    <p:extLst>
      <p:ext uri="{BB962C8B-B14F-4D97-AF65-F5344CB8AC3E}">
        <p14:creationId xmlns:p14="http://schemas.microsoft.com/office/powerpoint/2010/main" val="650547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494" name="Google Shape;494;p41"/>
          <p:cNvPicPr preferRelativeResize="0"/>
          <p:nvPr/>
        </p:nvPicPr>
        <p:blipFill>
          <a:blip r:embed="rId3">
            <a:alphaModFix/>
          </a:blip>
          <a:stretch>
            <a:fillRect/>
          </a:stretch>
        </p:blipFill>
        <p:spPr>
          <a:xfrm flipH="1">
            <a:off x="0" y="0"/>
            <a:ext cx="12192000" cy="6858000"/>
          </a:xfrm>
          <a:prstGeom prst="rect">
            <a:avLst/>
          </a:prstGeom>
          <a:noFill/>
          <a:ln>
            <a:noFill/>
          </a:ln>
        </p:spPr>
      </p:pic>
      <p:pic>
        <p:nvPicPr>
          <p:cNvPr id="495" name="Google Shape;495;p41"/>
          <p:cNvPicPr preferRelativeResize="0"/>
          <p:nvPr/>
        </p:nvPicPr>
        <p:blipFill rotWithShape="1">
          <a:blip r:embed="rId4">
            <a:alphaModFix/>
            <a:extLst>
              <a:ext uri="{28A0092B-C50C-407E-A947-70E740481C1C}">
                <a14:useLocalDpi xmlns:a14="http://schemas.microsoft.com/office/drawing/2010/main"/>
              </a:ext>
            </a:extLst>
          </a:blip>
          <a:srcRect/>
          <a:stretch/>
        </p:blipFill>
        <p:spPr>
          <a:xfrm>
            <a:off x="1" y="1293700"/>
            <a:ext cx="12192004" cy="4864101"/>
          </a:xfrm>
          <a:prstGeom prst="rect">
            <a:avLst/>
          </a:prstGeom>
          <a:noFill/>
          <a:ln>
            <a:noFill/>
          </a:ln>
        </p:spPr>
      </p:pic>
      <p:sp>
        <p:nvSpPr>
          <p:cNvPr id="496" name="Google Shape;496;p41"/>
          <p:cNvSpPr txBox="1">
            <a:spLocks noGrp="1"/>
          </p:cNvSpPr>
          <p:nvPr>
            <p:ph type="title"/>
          </p:nvPr>
        </p:nvSpPr>
        <p:spPr>
          <a:xfrm>
            <a:off x="488521" y="2635421"/>
            <a:ext cx="10321925" cy="1304560"/>
          </a:xfrm>
          <a:prstGeom prst="rect">
            <a:avLst/>
          </a:prstGeom>
        </p:spPr>
        <p:txBody>
          <a:bodyPr spcFirstLastPara="1" vert="horz" wrap="square" lIns="121900" tIns="121900" rIns="121900" bIns="121900" rtlCol="0" anchor="ctr" anchorCtr="0">
            <a:normAutofit/>
          </a:bodyPr>
          <a:lstStyle/>
          <a:p>
            <a:pPr algn="ctr">
              <a:lnSpc>
                <a:spcPct val="115000"/>
              </a:lnSpc>
            </a:pPr>
            <a:r>
              <a:rPr lang="fr" sz="4000" dirty="0">
                <a:solidFill>
                  <a:schemeClr val="lt1"/>
                </a:solidFill>
              </a:rPr>
              <a:t>Belle année à </a:t>
            </a:r>
            <a:r>
              <a:rPr lang="fr" sz="4000" dirty="0" err="1">
                <a:solidFill>
                  <a:schemeClr val="lt1"/>
                </a:solidFill>
              </a:rPr>
              <a:t>tou.tes</a:t>
            </a:r>
            <a:endParaRPr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96"/>
                                        </p:tgtEl>
                                        <p:attrNameLst>
                                          <p:attrName>style.visibility</p:attrName>
                                        </p:attrNameLst>
                                      </p:cBhvr>
                                      <p:to>
                                        <p:strVal val="visible"/>
                                      </p:to>
                                    </p:set>
                                    <p:animEffect transition="in" filter="fade">
                                      <p:cBhvr>
                                        <p:cTn id="7" dur="1200"/>
                                        <p:tgtEl>
                                          <p:spTgt spid="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4c65469b-7ae4-43b7-ac6c-f5bf52d4cdd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0111BA77893A4296051FBD3D7D046D" ma:contentTypeVersion="14" ma:contentTypeDescription="Een nieuw document maken." ma:contentTypeScope="" ma:versionID="ff7a423800fed940e8e3f2f67623ced8">
  <xsd:schema xmlns:xsd="http://www.w3.org/2001/XMLSchema" xmlns:xs="http://www.w3.org/2001/XMLSchema" xmlns:p="http://schemas.microsoft.com/office/2006/metadata/properties" xmlns:ns3="a0e84906-f0df-46a8-a7a5-544e3d001af1" xmlns:ns4="4c65469b-7ae4-43b7-ac6c-f5bf52d4cddf" targetNamespace="http://schemas.microsoft.com/office/2006/metadata/properties" ma:root="true" ma:fieldsID="b21f27a639a043602fadc48af722a6e0" ns3:_="" ns4:_="">
    <xsd:import namespace="a0e84906-f0df-46a8-a7a5-544e3d001af1"/>
    <xsd:import namespace="4c65469b-7ae4-43b7-ac6c-f5bf52d4cdd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ObjectDetectorVersions" minOccurs="0"/>
                <xsd:element ref="ns4:MediaServiceSearchProperties" minOccurs="0"/>
                <xsd:element ref="ns4:_activity" minOccurs="0"/>
                <xsd:element ref="ns4:MediaServiceSystem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e84906-f0df-46a8-a7a5-544e3d001af1"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SharingHintHash" ma:index="10" nillable="true" ma:displayName="Hint-hash dele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65469b-7ae4-43b7-ac6c-f5bf52d4cdd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_activity" ma:index="17" nillable="true" ma:displayName="_activity" ma:hidden="true" ma:internalName="_activity">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B578D8-D9A8-4C1E-A016-BA4E532DAB26}">
  <ds:schemaRefs>
    <ds:schemaRef ds:uri="4c65469b-7ae4-43b7-ac6c-f5bf52d4cddf"/>
    <ds:schemaRef ds:uri="http://schemas.microsoft.com/office/2006/documentManagement/types"/>
    <ds:schemaRef ds:uri="http://schemas.microsoft.com/office/2006/metadata/properties"/>
    <ds:schemaRef ds:uri="http://purl.org/dc/terms/"/>
    <ds:schemaRef ds:uri="http://purl.org/dc/dcmitype/"/>
    <ds:schemaRef ds:uri="http://purl.org/dc/elements/1.1/"/>
    <ds:schemaRef ds:uri="http://www.w3.org/XML/1998/namespace"/>
    <ds:schemaRef ds:uri="http://schemas.microsoft.com/office/infopath/2007/PartnerControls"/>
    <ds:schemaRef ds:uri="http://schemas.openxmlformats.org/package/2006/metadata/core-properties"/>
    <ds:schemaRef ds:uri="a0e84906-f0df-46a8-a7a5-544e3d001af1"/>
  </ds:schemaRefs>
</ds:datastoreItem>
</file>

<file path=customXml/itemProps2.xml><?xml version="1.0" encoding="utf-8"?>
<ds:datastoreItem xmlns:ds="http://schemas.openxmlformats.org/officeDocument/2006/customXml" ds:itemID="{30149575-1EB1-4BA3-9B27-527E3683DC61}">
  <ds:schemaRefs>
    <ds:schemaRef ds:uri="http://schemas.microsoft.com/sharepoint/v3/contenttype/forms"/>
  </ds:schemaRefs>
</ds:datastoreItem>
</file>

<file path=customXml/itemProps3.xml><?xml version="1.0" encoding="utf-8"?>
<ds:datastoreItem xmlns:ds="http://schemas.openxmlformats.org/officeDocument/2006/customXml" ds:itemID="{A902729F-1231-4104-8F30-3E1AC8944C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e84906-f0df-46a8-a7a5-544e3d001af1"/>
    <ds:schemaRef ds:uri="4c65469b-7ae4-43b7-ac6c-f5bf52d4c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17202</TotalTime>
  <Words>5760</Words>
  <Application>Microsoft Macintosh PowerPoint</Application>
  <PresentationFormat>Grand écran</PresentationFormat>
  <Paragraphs>589</Paragraphs>
  <Slides>29</Slides>
  <Notes>26</Notes>
  <HiddenSlides>1</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29</vt:i4>
      </vt:variant>
    </vt:vector>
  </HeadingPairs>
  <TitlesOfParts>
    <vt:vector size="42" baseType="lpstr">
      <vt:lpstr>-apple-system</vt:lpstr>
      <vt:lpstr>Aptos</vt:lpstr>
      <vt:lpstr>Aptos Display</vt:lpstr>
      <vt:lpstr>Arial</vt:lpstr>
      <vt:lpstr>Bodoni MT</vt:lpstr>
      <vt:lpstr>Calibri</vt:lpstr>
      <vt:lpstr>Courier New</vt:lpstr>
      <vt:lpstr>Symbol</vt:lpstr>
      <vt:lpstr>Times New Roman</vt:lpstr>
      <vt:lpstr>var(--fontFamilyBase)</vt:lpstr>
      <vt:lpstr>Wingdings</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Belle année à tou.tes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de Spécialisation en Formation d’Enseignants</dc:title>
  <dc:subject/>
  <dc:creator>Schillings Patricia</dc:creator>
  <dc:description/>
  <cp:lastModifiedBy>Leduc Laurent</cp:lastModifiedBy>
  <cp:revision>86</cp:revision>
  <dcterms:created xsi:type="dcterms:W3CDTF">2024-03-27T09:13:57Z</dcterms:created>
  <dcterms:modified xsi:type="dcterms:W3CDTF">2026-09-15T12:17:23Z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4</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18</vt:i4>
  </property>
  <property fmtid="{D5CDD505-2E9C-101B-9397-08002B2CF9AE}" pid="8" name="PresentationFormat">
    <vt:lpwstr>Grand écran</vt:lpwstr>
  </property>
  <property fmtid="{D5CDD505-2E9C-101B-9397-08002B2CF9AE}" pid="9" name="ScaleCrop">
    <vt:bool>false</vt:bool>
  </property>
  <property fmtid="{D5CDD505-2E9C-101B-9397-08002B2CF9AE}" pid="10" name="ShareDoc">
    <vt:bool>false</vt:bool>
  </property>
  <property fmtid="{D5CDD505-2E9C-101B-9397-08002B2CF9AE}" pid="11" name="Slides">
    <vt:i4>27</vt:i4>
  </property>
  <property fmtid="{D5CDD505-2E9C-101B-9397-08002B2CF9AE}" pid="12" name="ContentTypeId">
    <vt:lpwstr>0x010100DD0111BA77893A4296051FBD3D7D046D</vt:lpwstr>
  </property>
</Properties>
</file>